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46" r:id="rId2"/>
    <p:sldId id="566" r:id="rId3"/>
    <p:sldId id="567" r:id="rId4"/>
    <p:sldId id="651" r:id="rId5"/>
    <p:sldId id="266" r:id="rId6"/>
    <p:sldId id="267" r:id="rId7"/>
    <p:sldId id="268" r:id="rId8"/>
    <p:sldId id="652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2" autoAdjust="0"/>
    <p:restoredTop sz="94660"/>
  </p:normalViewPr>
  <p:slideViewPr>
    <p:cSldViewPr snapToGrid="0">
      <p:cViewPr varScale="1">
        <p:scale>
          <a:sx n="68" d="100"/>
          <a:sy n="68" d="100"/>
        </p:scale>
        <p:origin x="377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FEEF3D48-44FE-4E06-9BE5-3BDE07D6873B}" type="datetimeFigureOut">
              <a:rPr lang="en-US" altLang="en-US"/>
              <a:pPr>
                <a:defRPr/>
              </a:pPr>
              <a:t>8/26/2024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71EBCA3E-CDB2-4B54-8B06-BB7E5830FB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806DE14-5F80-4784-B942-45E5D6F6E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3C9DBA57-9328-4161-B8F4-3D4E9EE48602}" type="slidenum">
              <a:rPr lang="en-US" altLang="en-US" sz="1300"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7104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4167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722471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89916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50780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110279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54133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00174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047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02204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69951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81260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71557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58760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65953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fld id="{FEAAE2BE-17A0-40F8-9304-456C3B2F20F1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altLang="en-US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Chapter 8</a:t>
            </a:r>
            <a: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/>
            </a:r>
            <a:b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Computer Networking: A Top Down Approach </a:t>
            </a:r>
            <a:b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6</a:t>
            </a:r>
            <a:r>
              <a:rPr lang="en-US" altLang="en-US" baseline="300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th</a:t>
            </a: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edition 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Jim Kurose, Keith Ross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Addison-Wesley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March 2012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69888" y="3268663"/>
            <a:ext cx="5378450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note on the use of these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re making these slides freely available to all (faculty, students, readers). They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>
                <a:latin typeface="Arial" panose="020B0604020202020204" pitchFamily="34" charset="0"/>
                <a:cs typeface="Arial" panose="020B0604020202020204" pitchFamily="34" charset="0"/>
              </a:rPr>
              <a:t>d like people to use our book!)</a:t>
            </a: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Char char="q"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Thanks and enjoy!  JFK/KWR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     All material copyright 1996-2012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     J.F Kurose and K.W. Ross, All Rights Reserved</a:t>
            </a:r>
          </a:p>
        </p:txBody>
      </p:sp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Simple encryption scheme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substitution cipher: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substituting one thing for another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monoalphabetic cipher: substitute one letter for another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174750" y="2516188"/>
            <a:ext cx="7121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plaintext:  abcdefghijklmnopqrstuvwxyz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011238" y="3295650"/>
            <a:ext cx="730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ciphertext:  mnbvcxzasdfghjklpoiuytrewq</a:t>
            </a: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2120900" y="4067175"/>
            <a:ext cx="6208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Plaintext: bob. i love you. alice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1965325" y="4492625"/>
            <a:ext cx="639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ciphertext: nkn. s gktc wky. mgsbc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e.g.: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Encryption key: </a:t>
            </a:r>
            <a:r>
              <a:rPr lang="en-US" altLang="en-US"/>
              <a:t>mapping from set of 26 letters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                    to set of 26 letters</a:t>
            </a:r>
          </a:p>
        </p:txBody>
      </p:sp>
      <p:pic>
        <p:nvPicPr>
          <p:cNvPr id="22541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2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altLang="en-US" sz="3200" smtClean="0">
                <a:ea typeface="ＭＳ Ｐゴシック" panose="020B0600070205080204" pitchFamily="34" charset="-128"/>
              </a:rPr>
              <a:t>A more sophisticated encryption approach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n substitution ciphers, 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,…,M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cycling pattern:</a:t>
            </a:r>
          </a:p>
          <a:p>
            <a:pPr lvl="1"/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e.g., n=4: 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;   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;</a:t>
            </a:r>
            <a:r>
              <a:rPr lang="en-US" altLang="en-US" smtClean="0">
                <a:ea typeface="ＭＳ Ｐゴシック" panose="020B0600070205080204" pitchFamily="34" charset="-128"/>
              </a:rPr>
              <a:t> ..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for each new plaintext symbol, use subsequent subsitution pattern in cyclic pattern</a:t>
            </a:r>
          </a:p>
          <a:p>
            <a:pPr lvl="1"/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dog: d from 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 o from 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, g from M</a:t>
            </a:r>
            <a:r>
              <a:rPr lang="en-US" altLang="en-US" baseline="-25000" smtClean="0">
                <a:solidFill>
                  <a:srgbClr val="008000"/>
                </a:solidFill>
                <a:ea typeface="ＭＳ Ｐゴシック" panose="020B0600070205080204" pitchFamily="34" charset="-128"/>
              </a:rPr>
              <a:t>4</a:t>
            </a:r>
          </a:p>
          <a:p>
            <a:pPr lvl="1"/>
            <a:endParaRPr lang="en-US" altLang="en-US" baseline="-25000" smtClean="0">
              <a:solidFill>
                <a:srgbClr val="008000"/>
              </a:solidFill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   Encryption key: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n substitution ciphers, and cyclic             pattern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key need not be just n-bit pattern</a:t>
            </a:r>
          </a:p>
        </p:txBody>
      </p:sp>
      <p:pic>
        <p:nvPicPr>
          <p:cNvPr id="23557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6563" y="44719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defRPr/>
            </a:pPr>
            <a:fld id="{B7154F64-24F5-4D8C-9CB1-0AC48ECE9AF5}" type="slidenum">
              <a:rPr lang="en-US" altLang="en-US" sz="1400">
                <a:latin typeface="Times New Roman" panose="02020603050405020304" pitchFamily="18" charset="0"/>
                <a:ea typeface="+mn-ea"/>
              </a:rPr>
              <a:pPr algn="r">
                <a:defRPr/>
              </a:pPr>
              <a:t>4</a:t>
            </a:fld>
            <a:endParaRPr lang="en-US" altLang="en-US" sz="1400"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772400" cy="10795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Prototype function</a:t>
            </a:r>
          </a:p>
        </p:txBody>
      </p:sp>
      <p:grpSp>
        <p:nvGrpSpPr>
          <p:cNvPr id="25604" name="Group 186"/>
          <p:cNvGrpSpPr>
            <a:grpSpLocks/>
          </p:cNvGrpSpPr>
          <p:nvPr/>
        </p:nvGrpSpPr>
        <p:grpSpPr bwMode="auto">
          <a:xfrm>
            <a:off x="0" y="1219200"/>
            <a:ext cx="8342313" cy="4767263"/>
            <a:chOff x="144" y="720"/>
            <a:chExt cx="5255" cy="3003"/>
          </a:xfrm>
        </p:grpSpPr>
        <p:sp>
          <p:nvSpPr>
            <p:cNvPr id="25608" name="Rectangle 4"/>
            <p:cNvSpPr>
              <a:spLocks noChangeArrowheads="1"/>
            </p:cNvSpPr>
            <p:nvPr/>
          </p:nvSpPr>
          <p:spPr bwMode="auto">
            <a:xfrm>
              <a:off x="1200" y="720"/>
              <a:ext cx="3456" cy="21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64-bit input</a:t>
              </a:r>
            </a:p>
          </p:txBody>
        </p:sp>
        <p:grpSp>
          <p:nvGrpSpPr>
            <p:cNvPr id="25609" name="Group 80"/>
            <p:cNvGrpSpPr>
              <a:grpSpLocks/>
            </p:cNvGrpSpPr>
            <p:nvPr/>
          </p:nvGrpSpPr>
          <p:grpSpPr bwMode="auto">
            <a:xfrm>
              <a:off x="480" y="1200"/>
              <a:ext cx="503" cy="1202"/>
              <a:chOff x="480" y="1200"/>
              <a:chExt cx="503" cy="1202"/>
            </a:xfrm>
          </p:grpSpPr>
          <p:grpSp>
            <p:nvGrpSpPr>
              <p:cNvPr id="25696" name="Group 17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701" name="Oval 13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70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</p:grpSp>
          <p:sp>
            <p:nvSpPr>
              <p:cNvPr id="25697" name="Rectangle 6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98" name="Rectangle 16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99" name="Line 19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0" name="Line 20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0" name="Group 81"/>
            <p:cNvGrpSpPr>
              <a:grpSpLocks/>
            </p:cNvGrpSpPr>
            <p:nvPr/>
          </p:nvGrpSpPr>
          <p:grpSpPr bwMode="auto">
            <a:xfrm>
              <a:off x="1152" y="1200"/>
              <a:ext cx="503" cy="1202"/>
              <a:chOff x="480" y="1200"/>
              <a:chExt cx="503" cy="1202"/>
            </a:xfrm>
          </p:grpSpPr>
          <p:grpSp>
            <p:nvGrpSpPr>
              <p:cNvPr id="25689" name="Group 82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94" name="Oval 83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95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</p:grpSp>
          <p:sp>
            <p:nvSpPr>
              <p:cNvPr id="25690" name="Rectangle 85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91" name="Rectangle 86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92" name="Line 87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3" name="Line 88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1" name="Group 89"/>
            <p:cNvGrpSpPr>
              <a:grpSpLocks/>
            </p:cNvGrpSpPr>
            <p:nvPr/>
          </p:nvGrpSpPr>
          <p:grpSpPr bwMode="auto">
            <a:xfrm>
              <a:off x="1776" y="1200"/>
              <a:ext cx="503" cy="1202"/>
              <a:chOff x="480" y="1200"/>
              <a:chExt cx="503" cy="1202"/>
            </a:xfrm>
          </p:grpSpPr>
          <p:grpSp>
            <p:nvGrpSpPr>
              <p:cNvPr id="25682" name="Group 90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87" name="Oval 91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88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</p:grpSp>
          <p:sp>
            <p:nvSpPr>
              <p:cNvPr id="25683" name="Rectangle 93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84" name="Rectangle 94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85" name="Line 95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6" name="Line 96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2" name="Group 97"/>
            <p:cNvGrpSpPr>
              <a:grpSpLocks/>
            </p:cNvGrpSpPr>
            <p:nvPr/>
          </p:nvGrpSpPr>
          <p:grpSpPr bwMode="auto">
            <a:xfrm>
              <a:off x="2400" y="1200"/>
              <a:ext cx="503" cy="1202"/>
              <a:chOff x="480" y="1200"/>
              <a:chExt cx="503" cy="1202"/>
            </a:xfrm>
          </p:grpSpPr>
          <p:grpSp>
            <p:nvGrpSpPr>
              <p:cNvPr id="25675" name="Group 98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80" name="Oval 99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81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</p:grpSp>
          <p:sp>
            <p:nvSpPr>
              <p:cNvPr id="25676" name="Rectangle 101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77" name="Rectangle 102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78" name="Line 103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9" name="Line 104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3" name="Group 105"/>
            <p:cNvGrpSpPr>
              <a:grpSpLocks/>
            </p:cNvGrpSpPr>
            <p:nvPr/>
          </p:nvGrpSpPr>
          <p:grpSpPr bwMode="auto">
            <a:xfrm>
              <a:off x="4272" y="1200"/>
              <a:ext cx="503" cy="1202"/>
              <a:chOff x="480" y="1200"/>
              <a:chExt cx="503" cy="1202"/>
            </a:xfrm>
          </p:grpSpPr>
          <p:grpSp>
            <p:nvGrpSpPr>
              <p:cNvPr id="25668" name="Group 106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73" name="Oval 107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74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7</a:t>
                  </a:r>
                </a:p>
              </p:txBody>
            </p:sp>
          </p:grpSp>
          <p:sp>
            <p:nvSpPr>
              <p:cNvPr id="25669" name="Rectangle 109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70" name="Rectangle 110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71" name="Line 111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2" name="Line 112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4" name="Group 113"/>
            <p:cNvGrpSpPr>
              <a:grpSpLocks/>
            </p:cNvGrpSpPr>
            <p:nvPr/>
          </p:nvGrpSpPr>
          <p:grpSpPr bwMode="auto">
            <a:xfrm>
              <a:off x="3648" y="1200"/>
              <a:ext cx="503" cy="1202"/>
              <a:chOff x="480" y="1200"/>
              <a:chExt cx="503" cy="1202"/>
            </a:xfrm>
          </p:grpSpPr>
          <p:grpSp>
            <p:nvGrpSpPr>
              <p:cNvPr id="25661" name="Group 114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66" name="Oval 115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67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</p:grpSp>
          <p:sp>
            <p:nvSpPr>
              <p:cNvPr id="25662" name="Rectangle 117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63" name="Rectangle 118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64" name="Line 119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5" name="Line 120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5" name="Group 121"/>
            <p:cNvGrpSpPr>
              <a:grpSpLocks/>
            </p:cNvGrpSpPr>
            <p:nvPr/>
          </p:nvGrpSpPr>
          <p:grpSpPr bwMode="auto">
            <a:xfrm>
              <a:off x="3024" y="1200"/>
              <a:ext cx="503" cy="1202"/>
              <a:chOff x="480" y="1200"/>
              <a:chExt cx="503" cy="1202"/>
            </a:xfrm>
          </p:grpSpPr>
          <p:grpSp>
            <p:nvGrpSpPr>
              <p:cNvPr id="25654" name="Group 122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59" name="Oval 123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60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5</a:t>
                  </a:r>
                </a:p>
              </p:txBody>
            </p:sp>
          </p:grpSp>
          <p:sp>
            <p:nvSpPr>
              <p:cNvPr id="25655" name="Rectangle 125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56" name="Rectangle 126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57" name="Line 127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8" name="Line 128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16" name="Group 129"/>
            <p:cNvGrpSpPr>
              <a:grpSpLocks/>
            </p:cNvGrpSpPr>
            <p:nvPr/>
          </p:nvGrpSpPr>
          <p:grpSpPr bwMode="auto">
            <a:xfrm>
              <a:off x="4896" y="1200"/>
              <a:ext cx="503" cy="1202"/>
              <a:chOff x="480" y="1200"/>
              <a:chExt cx="503" cy="1202"/>
            </a:xfrm>
          </p:grpSpPr>
          <p:grpSp>
            <p:nvGrpSpPr>
              <p:cNvPr id="25647" name="Group 130"/>
              <p:cNvGrpSpPr>
                <a:grpSpLocks/>
              </p:cNvGrpSpPr>
              <p:nvPr/>
            </p:nvGrpSpPr>
            <p:grpSpPr bwMode="auto">
              <a:xfrm>
                <a:off x="552" y="1640"/>
                <a:ext cx="360" cy="323"/>
                <a:chOff x="576" y="1728"/>
                <a:chExt cx="336" cy="336"/>
              </a:xfrm>
            </p:grpSpPr>
            <p:sp>
              <p:nvSpPr>
                <p:cNvPr id="25652" name="Oval 131"/>
                <p:cNvSpPr>
                  <a:spLocks noChangeArrowheads="1"/>
                </p:cNvSpPr>
                <p:nvPr/>
              </p:nvSpPr>
              <p:spPr bwMode="auto">
                <a:xfrm>
                  <a:off x="576" y="1728"/>
                  <a:ext cx="336" cy="33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653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624" y="1806"/>
                  <a:ext cx="245" cy="22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latin typeface="Comic Sans MS" panose="030F0702030302020204" pitchFamily="66" charset="0"/>
                    </a:rPr>
                    <a:t>S</a:t>
                  </a:r>
                  <a:r>
                    <a:rPr lang="en-US" altLang="en-US" sz="1600" baseline="-25000">
                      <a:latin typeface="Comic Sans MS" panose="030F0702030302020204" pitchFamily="66" charset="0"/>
                    </a:rPr>
                    <a:t>8</a:t>
                  </a:r>
                </a:p>
              </p:txBody>
            </p:sp>
          </p:grpSp>
          <p:sp>
            <p:nvSpPr>
              <p:cNvPr id="25648" name="Rectangle 133"/>
              <p:cNvSpPr>
                <a:spLocks noChangeArrowheads="1"/>
              </p:cNvSpPr>
              <p:nvPr/>
            </p:nvSpPr>
            <p:spPr bwMode="auto">
              <a:xfrm>
                <a:off x="488" y="1200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8bits</a:t>
                </a:r>
              </a:p>
            </p:txBody>
          </p:sp>
          <p:sp>
            <p:nvSpPr>
              <p:cNvPr id="25649" name="Rectangle 134"/>
              <p:cNvSpPr>
                <a:spLocks noChangeArrowheads="1"/>
              </p:cNvSpPr>
              <p:nvPr/>
            </p:nvSpPr>
            <p:spPr bwMode="auto">
              <a:xfrm>
                <a:off x="480" y="2183"/>
                <a:ext cx="495" cy="21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Comic Sans MS" panose="030F0702030302020204" pitchFamily="66" charset="0"/>
                  </a:rPr>
                  <a:t>8 bits</a:t>
                </a:r>
              </a:p>
            </p:txBody>
          </p:sp>
          <p:sp>
            <p:nvSpPr>
              <p:cNvPr id="25650" name="Line 135"/>
              <p:cNvSpPr>
                <a:spLocks noChangeShapeType="1"/>
              </p:cNvSpPr>
              <p:nvPr/>
            </p:nvSpPr>
            <p:spPr bwMode="auto">
              <a:xfrm>
                <a:off x="720" y="1417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1" name="Line 136"/>
              <p:cNvSpPr>
                <a:spLocks noChangeShapeType="1"/>
              </p:cNvSpPr>
              <p:nvPr/>
            </p:nvSpPr>
            <p:spPr bwMode="auto">
              <a:xfrm>
                <a:off x="719" y="1976"/>
                <a:ext cx="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7" name="Rectangle 137"/>
            <p:cNvSpPr>
              <a:spLocks noChangeArrowheads="1"/>
            </p:cNvSpPr>
            <p:nvPr/>
          </p:nvSpPr>
          <p:spPr bwMode="auto">
            <a:xfrm>
              <a:off x="1248" y="2688"/>
              <a:ext cx="3456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64-bit intermediate</a:t>
              </a:r>
            </a:p>
          </p:txBody>
        </p:sp>
        <p:sp>
          <p:nvSpPr>
            <p:cNvPr id="25618" name="Rectangle 138"/>
            <p:cNvSpPr>
              <a:spLocks noChangeArrowheads="1"/>
            </p:cNvSpPr>
            <p:nvPr/>
          </p:nvSpPr>
          <p:spPr bwMode="auto">
            <a:xfrm>
              <a:off x="1248" y="3504"/>
              <a:ext cx="3456" cy="219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64-bit output</a:t>
              </a:r>
            </a:p>
          </p:txBody>
        </p:sp>
        <p:sp>
          <p:nvSpPr>
            <p:cNvPr id="25619" name="Line 140"/>
            <p:cNvSpPr>
              <a:spLocks noChangeShapeType="1"/>
            </p:cNvSpPr>
            <p:nvPr/>
          </p:nvSpPr>
          <p:spPr bwMode="auto">
            <a:xfrm>
              <a:off x="1536" y="2928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Line 141"/>
            <p:cNvSpPr>
              <a:spLocks noChangeShapeType="1"/>
            </p:cNvSpPr>
            <p:nvPr/>
          </p:nvSpPr>
          <p:spPr bwMode="auto">
            <a:xfrm flipH="1">
              <a:off x="1536" y="292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142"/>
            <p:cNvSpPr>
              <a:spLocks noChangeShapeType="1"/>
            </p:cNvSpPr>
            <p:nvPr/>
          </p:nvSpPr>
          <p:spPr bwMode="auto">
            <a:xfrm flipH="1">
              <a:off x="1872" y="2928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Line 147"/>
            <p:cNvSpPr>
              <a:spLocks noChangeShapeType="1"/>
            </p:cNvSpPr>
            <p:nvPr/>
          </p:nvSpPr>
          <p:spPr bwMode="auto">
            <a:xfrm>
              <a:off x="2256" y="2928"/>
              <a:ext cx="14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148"/>
            <p:cNvSpPr>
              <a:spLocks noChangeShapeType="1"/>
            </p:cNvSpPr>
            <p:nvPr/>
          </p:nvSpPr>
          <p:spPr bwMode="auto">
            <a:xfrm flipH="1">
              <a:off x="2592" y="2928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Line 149"/>
            <p:cNvSpPr>
              <a:spLocks noChangeShapeType="1"/>
            </p:cNvSpPr>
            <p:nvPr/>
          </p:nvSpPr>
          <p:spPr bwMode="auto">
            <a:xfrm>
              <a:off x="2688" y="2928"/>
              <a:ext cx="81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Line 150"/>
            <p:cNvSpPr>
              <a:spLocks noChangeShapeType="1"/>
            </p:cNvSpPr>
            <p:nvPr/>
          </p:nvSpPr>
          <p:spPr bwMode="auto">
            <a:xfrm>
              <a:off x="3120" y="2928"/>
              <a:ext cx="14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Line 151"/>
            <p:cNvSpPr>
              <a:spLocks noChangeShapeType="1"/>
            </p:cNvSpPr>
            <p:nvPr/>
          </p:nvSpPr>
          <p:spPr bwMode="auto">
            <a:xfrm flipH="1">
              <a:off x="2880" y="2928"/>
              <a:ext cx="15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Line 152"/>
            <p:cNvSpPr>
              <a:spLocks noChangeShapeType="1"/>
            </p:cNvSpPr>
            <p:nvPr/>
          </p:nvSpPr>
          <p:spPr bwMode="auto">
            <a:xfrm>
              <a:off x="3744" y="2928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Line 153"/>
            <p:cNvSpPr>
              <a:spLocks noChangeShapeType="1"/>
            </p:cNvSpPr>
            <p:nvPr/>
          </p:nvSpPr>
          <p:spPr bwMode="auto">
            <a:xfrm flipH="1">
              <a:off x="768" y="960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9" name="Line 154"/>
            <p:cNvSpPr>
              <a:spLocks noChangeShapeType="1"/>
            </p:cNvSpPr>
            <p:nvPr/>
          </p:nvSpPr>
          <p:spPr bwMode="auto">
            <a:xfrm flipH="1">
              <a:off x="1440" y="960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Line 156"/>
            <p:cNvSpPr>
              <a:spLocks noChangeShapeType="1"/>
            </p:cNvSpPr>
            <p:nvPr/>
          </p:nvSpPr>
          <p:spPr bwMode="auto">
            <a:xfrm flipH="1">
              <a:off x="2064" y="96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Line 157"/>
            <p:cNvSpPr>
              <a:spLocks noChangeShapeType="1"/>
            </p:cNvSpPr>
            <p:nvPr/>
          </p:nvSpPr>
          <p:spPr bwMode="auto">
            <a:xfrm flipH="1">
              <a:off x="2640" y="96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158"/>
            <p:cNvSpPr>
              <a:spLocks noChangeShapeType="1"/>
            </p:cNvSpPr>
            <p:nvPr/>
          </p:nvSpPr>
          <p:spPr bwMode="auto">
            <a:xfrm>
              <a:off x="3216" y="96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Line 159"/>
            <p:cNvSpPr>
              <a:spLocks noChangeShapeType="1"/>
            </p:cNvSpPr>
            <p:nvPr/>
          </p:nvSpPr>
          <p:spPr bwMode="auto">
            <a:xfrm>
              <a:off x="3840" y="912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Line 160"/>
            <p:cNvSpPr>
              <a:spLocks noChangeShapeType="1"/>
            </p:cNvSpPr>
            <p:nvPr/>
          </p:nvSpPr>
          <p:spPr bwMode="auto">
            <a:xfrm>
              <a:off x="4320" y="96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Line 161"/>
            <p:cNvSpPr>
              <a:spLocks noChangeShapeType="1"/>
            </p:cNvSpPr>
            <p:nvPr/>
          </p:nvSpPr>
          <p:spPr bwMode="auto">
            <a:xfrm>
              <a:off x="4560" y="912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Line 162"/>
            <p:cNvSpPr>
              <a:spLocks noChangeShapeType="1"/>
            </p:cNvSpPr>
            <p:nvPr/>
          </p:nvSpPr>
          <p:spPr bwMode="auto">
            <a:xfrm>
              <a:off x="720" y="2400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Line 163"/>
            <p:cNvSpPr>
              <a:spLocks noChangeShapeType="1"/>
            </p:cNvSpPr>
            <p:nvPr/>
          </p:nvSpPr>
          <p:spPr bwMode="auto">
            <a:xfrm>
              <a:off x="1392" y="2400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Line 164"/>
            <p:cNvSpPr>
              <a:spLocks noChangeShapeType="1"/>
            </p:cNvSpPr>
            <p:nvPr/>
          </p:nvSpPr>
          <p:spPr bwMode="auto">
            <a:xfrm>
              <a:off x="2016" y="240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166"/>
            <p:cNvSpPr>
              <a:spLocks noChangeShapeType="1"/>
            </p:cNvSpPr>
            <p:nvPr/>
          </p:nvSpPr>
          <p:spPr bwMode="auto">
            <a:xfrm>
              <a:off x="2640" y="2400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172"/>
            <p:cNvSpPr>
              <a:spLocks noChangeShapeType="1"/>
            </p:cNvSpPr>
            <p:nvPr/>
          </p:nvSpPr>
          <p:spPr bwMode="auto">
            <a:xfrm flipH="1">
              <a:off x="3168" y="240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Line 173"/>
            <p:cNvSpPr>
              <a:spLocks noChangeShapeType="1"/>
            </p:cNvSpPr>
            <p:nvPr/>
          </p:nvSpPr>
          <p:spPr bwMode="auto">
            <a:xfrm flipH="1">
              <a:off x="3696" y="2400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Line 174"/>
            <p:cNvSpPr>
              <a:spLocks noChangeShapeType="1"/>
            </p:cNvSpPr>
            <p:nvPr/>
          </p:nvSpPr>
          <p:spPr bwMode="auto">
            <a:xfrm flipH="1">
              <a:off x="4128" y="240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Line 175"/>
            <p:cNvSpPr>
              <a:spLocks noChangeShapeType="1"/>
            </p:cNvSpPr>
            <p:nvPr/>
          </p:nvSpPr>
          <p:spPr bwMode="auto">
            <a:xfrm flipH="1">
              <a:off x="4560" y="2400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Text Box 179"/>
            <p:cNvSpPr txBox="1">
              <a:spLocks noChangeArrowheads="1"/>
            </p:cNvSpPr>
            <p:nvPr/>
          </p:nvSpPr>
          <p:spPr bwMode="auto">
            <a:xfrm>
              <a:off x="1670" y="2747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sp>
          <p:nvSpPr>
            <p:cNvPr id="25645" name="Freeform 184"/>
            <p:cNvSpPr>
              <a:spLocks/>
            </p:cNvSpPr>
            <p:nvPr/>
          </p:nvSpPr>
          <p:spPr bwMode="auto">
            <a:xfrm>
              <a:off x="144" y="816"/>
              <a:ext cx="1096" cy="2832"/>
            </a:xfrm>
            <a:custGeom>
              <a:avLst/>
              <a:gdLst>
                <a:gd name="T0" fmla="*/ 1096 w 1096"/>
                <a:gd name="T1" fmla="*/ 2832 h 2832"/>
                <a:gd name="T2" fmla="*/ 232 w 1096"/>
                <a:gd name="T3" fmla="*/ 1872 h 2832"/>
                <a:gd name="T4" fmla="*/ 136 w 1096"/>
                <a:gd name="T5" fmla="*/ 384 h 2832"/>
                <a:gd name="T6" fmla="*/ 1048 w 1096"/>
                <a:gd name="T7" fmla="*/ 0 h 2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2832"/>
                <a:gd name="T14" fmla="*/ 1096 w 1096"/>
                <a:gd name="T15" fmla="*/ 2832 h 2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2832">
                  <a:moveTo>
                    <a:pt x="1096" y="2832"/>
                  </a:moveTo>
                  <a:cubicBezTo>
                    <a:pt x="744" y="2556"/>
                    <a:pt x="392" y="2280"/>
                    <a:pt x="232" y="1872"/>
                  </a:cubicBezTo>
                  <a:cubicBezTo>
                    <a:pt x="72" y="1464"/>
                    <a:pt x="0" y="696"/>
                    <a:pt x="136" y="384"/>
                  </a:cubicBezTo>
                  <a:cubicBezTo>
                    <a:pt x="272" y="72"/>
                    <a:pt x="660" y="36"/>
                    <a:pt x="104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Text Box 185"/>
            <p:cNvSpPr txBox="1">
              <a:spLocks noChangeArrowheads="1"/>
            </p:cNvSpPr>
            <p:nvPr/>
          </p:nvSpPr>
          <p:spPr bwMode="auto">
            <a:xfrm>
              <a:off x="288" y="3312"/>
              <a:ext cx="76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Loop for </a:t>
              </a:r>
              <a:br>
                <a:rPr lang="en-US" altLang="en-US" sz="1600">
                  <a:latin typeface="Comic Sans MS" panose="030F0702030302020204" pitchFamily="66" charset="0"/>
                </a:rPr>
              </a:br>
              <a:r>
                <a:rPr lang="en-US" altLang="en-US" sz="1600">
                  <a:latin typeface="Comic Sans MS" panose="030F0702030302020204" pitchFamily="66" charset="0"/>
                </a:rPr>
                <a:t>n rounds</a:t>
              </a:r>
            </a:p>
          </p:txBody>
        </p:sp>
      </p:grpSp>
      <p:sp>
        <p:nvSpPr>
          <p:cNvPr id="25605" name="Text Box 187"/>
          <p:cNvSpPr txBox="1">
            <a:spLocks noChangeArrowheads="1"/>
          </p:cNvSpPr>
          <p:nvPr/>
        </p:nvSpPr>
        <p:spPr bwMode="auto">
          <a:xfrm>
            <a:off x="8077200" y="4191000"/>
            <a:ext cx="933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</a:rPr>
              <a:t>8-bit to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</a:rPr>
              <a:t>8-bit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</a:rPr>
              <a:t>mapping</a:t>
            </a:r>
          </a:p>
        </p:txBody>
      </p:sp>
      <p:sp>
        <p:nvSpPr>
          <p:cNvPr id="25606" name="Line 188"/>
          <p:cNvSpPr>
            <a:spLocks noChangeShapeType="1"/>
          </p:cNvSpPr>
          <p:nvPr/>
        </p:nvSpPr>
        <p:spPr bwMode="auto">
          <a:xfrm flipH="1" flipV="1">
            <a:off x="8305800" y="31242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Text Box 189"/>
          <p:cNvSpPr txBox="1">
            <a:spLocks noChangeArrowheads="1"/>
          </p:cNvSpPr>
          <p:nvPr/>
        </p:nvSpPr>
        <p:spPr bwMode="auto">
          <a:xfrm>
            <a:off x="7607300" y="0"/>
            <a:ext cx="15367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latin typeface="Comic Sans MS" panose="030F0702030302020204" pitchFamily="66" charset="0"/>
              </a:rPr>
              <a:t>From Kaufman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latin typeface="Comic Sans MS" panose="030F0702030302020204" pitchFamily="66" charset="0"/>
              </a:rPr>
              <a:t>et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Symmetric key crypto: DES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206500"/>
            <a:ext cx="8278812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DES: Data Encryption Standard</a:t>
            </a:r>
            <a:endParaRPr lang="en-US" altLang="en-US" sz="2400" smtClean="0">
              <a:solidFill>
                <a:srgbClr val="C0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US encryption standard [NIST 1993]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56-bit symmetric key, 64-bit plaintext input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block cipher with cipher block chaining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how secure is DES?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DES Challenge: 56-bit-key-encrypted phrase  decrypted (brute force) in less than a day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no known good analytic attack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making DES more secure: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3DES: encrypt 3 times with 3 different keys</a:t>
            </a:r>
          </a:p>
        </p:txBody>
      </p:sp>
      <p:pic>
        <p:nvPicPr>
          <p:cNvPr id="26629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75406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376238" y="2222500"/>
            <a:ext cx="3717925" cy="3046413"/>
          </a:xfrm>
          <a:prstGeom prst="rect">
            <a:avLst/>
          </a:prstGeom>
          <a:solidFill>
            <a:srgbClr val="FFFFFF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>
          <a:xfrm>
            <a:off x="293688" y="304800"/>
            <a:ext cx="3927475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altLang="en-US" sz="3600" smtClean="0">
                <a:ea typeface="ＭＳ Ｐゴシック" panose="020B0600070205080204" pitchFamily="34" charset="-128"/>
              </a:rPr>
              <a:t>Symmetric key </a:t>
            </a:r>
            <a:br>
              <a:rPr lang="en-US" altLang="en-US" sz="3600" smtClean="0">
                <a:ea typeface="ＭＳ Ｐゴシック" panose="020B0600070205080204" pitchFamily="34" charset="-128"/>
              </a:rPr>
            </a:br>
            <a:r>
              <a:rPr lang="en-US" altLang="en-US" sz="3600" smtClean="0">
                <a:ea typeface="ＭＳ Ｐゴシック" panose="020B0600070205080204" pitchFamily="34" charset="-128"/>
              </a:rPr>
              <a:t>crypto: DES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9588" y="2517775"/>
            <a:ext cx="3527425" cy="24844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initial permutation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16 identical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rounds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of function application, each using different 48 bits of key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final permutation</a:t>
            </a: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27654" name="Group 5"/>
          <p:cNvGrpSpPr>
            <a:grpSpLocks/>
          </p:cNvGrpSpPr>
          <p:nvPr/>
        </p:nvGrpSpPr>
        <p:grpSpPr bwMode="auto">
          <a:xfrm>
            <a:off x="587375" y="1928813"/>
            <a:ext cx="2176463" cy="523875"/>
            <a:chOff x="384" y="1352"/>
            <a:chExt cx="1371" cy="330"/>
          </a:xfrm>
        </p:grpSpPr>
        <p:sp>
          <p:nvSpPr>
            <p:cNvPr id="27657" name="Rectangle 6"/>
            <p:cNvSpPr>
              <a:spLocks noChangeArrowheads="1"/>
            </p:cNvSpPr>
            <p:nvPr/>
          </p:nvSpPr>
          <p:spPr bwMode="auto">
            <a:xfrm>
              <a:off x="385" y="1356"/>
              <a:ext cx="1370" cy="2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84" y="1352"/>
              <a:ext cx="13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i="1">
                  <a:solidFill>
                    <a:srgbClr val="C00000"/>
                  </a:solidFill>
                  <a:cs typeface="Arial" panose="020B0604020202020204" pitchFamily="34" charset="0"/>
                </a:rPr>
                <a:t>DES operation</a:t>
              </a:r>
            </a:p>
          </p:txBody>
        </p:sp>
      </p:grpSp>
      <p:pic>
        <p:nvPicPr>
          <p:cNvPr id="27655" name="Picture 8" descr="07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82575"/>
            <a:ext cx="4043362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327150"/>
            <a:ext cx="28511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AES: Advanced Encryption Standard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symmetric-key NIST standard, replacied DES (Nov 2001)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processes data in 128 bit blocks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128, 192, or 256 bit keys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brute force decryption (try each key) taking 1 sec on DES, takes 149 trillion years for AES</a:t>
            </a:r>
          </a:p>
        </p:txBody>
      </p:sp>
      <p:pic>
        <p:nvPicPr>
          <p:cNvPr id="28677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AES: Advanced Encryption Standard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symmetric-key NIST standard,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replacied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DES (Nov 2001)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processes data in 128 bit blocks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128, 192, or 256 bit keys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brute force decryption (try each key) taking 1 sec on DES, takes 149 trillion years for AES</a:t>
            </a:r>
          </a:p>
        </p:txBody>
      </p:sp>
      <p:pic>
        <p:nvPicPr>
          <p:cNvPr id="28677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2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9727</TotalTime>
  <Words>585</Words>
  <Application>Microsoft Office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PGothic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Default Design</vt:lpstr>
      <vt:lpstr>PowerPoint Presentation</vt:lpstr>
      <vt:lpstr>Simple encryption scheme</vt:lpstr>
      <vt:lpstr>A more sophisticated encryption approach</vt:lpstr>
      <vt:lpstr>Prototype function</vt:lpstr>
      <vt:lpstr>Symmetric key crypto: DES</vt:lpstr>
      <vt:lpstr>Symmetric key  crypto: DES</vt:lpstr>
      <vt:lpstr>AES: Advanced Encryption Standard</vt:lpstr>
      <vt:lpstr>AES: Advanced Encryption Standard</vt:lpstr>
    </vt:vector>
  </TitlesOfParts>
  <Company>Polytechnic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Keith W. Ross</dc:creator>
  <cp:lastModifiedBy>Michael Claudius</cp:lastModifiedBy>
  <cp:revision>338</cp:revision>
  <cp:lastPrinted>2011-11-30T14:38:01Z</cp:lastPrinted>
  <dcterms:created xsi:type="dcterms:W3CDTF">1999-10-08T19:08:27Z</dcterms:created>
  <dcterms:modified xsi:type="dcterms:W3CDTF">2024-08-26T13:23:44Z</dcterms:modified>
</cp:coreProperties>
</file>