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46" r:id="rId2"/>
    <p:sldId id="566" r:id="rId3"/>
    <p:sldId id="567" r:id="rId4"/>
    <p:sldId id="651" r:id="rId5"/>
    <p:sldId id="266" r:id="rId6"/>
    <p:sldId id="267" r:id="rId7"/>
    <p:sldId id="268" r:id="rId8"/>
    <p:sldId id="652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99CC"/>
    <a:srgbClr val="CC0000"/>
    <a:srgbClr val="000099"/>
    <a:srgbClr val="FF0000"/>
    <a:srgbClr val="FFFF00"/>
    <a:srgbClr val="DDDDDD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2" autoAdjust="0"/>
    <p:restoredTop sz="94660"/>
  </p:normalViewPr>
  <p:slideViewPr>
    <p:cSldViewPr snapToGrid="0">
      <p:cViewPr varScale="1">
        <p:scale>
          <a:sx n="68" d="100"/>
          <a:sy n="68" d="100"/>
        </p:scale>
        <p:origin x="377" y="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FEEF3D48-44FE-4E06-9BE5-3BDE07D6873B}" type="datetimeFigureOut">
              <a:rPr lang="en-US" altLang="en-US"/>
              <a:pPr>
                <a:defRPr/>
              </a:pPr>
              <a:t>8/26/2024</a:t>
            </a:fld>
            <a:endParaRPr lang="en-US" alt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71EBCA3E-CDB2-4B54-8B06-BB7E5830FB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06DE14-5F80-4784-B942-45E5D6F6E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fld id="{3C9DBA57-9328-4161-B8F4-3D4E9EE48602}" type="slidenum">
              <a:rPr lang="en-US" altLang="en-US" sz="1300">
                <a:latin typeface="Times New Roman" panose="02020603050405020304" pitchFamily="18" charset="0"/>
              </a:rPr>
              <a:pPr/>
              <a:t>3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371046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41674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722471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899162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3507803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4958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4958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1110279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4000500"/>
            <a:ext cx="38100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495800" y="1600200"/>
            <a:ext cx="381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541332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00174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1047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u="none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1022049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69951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281260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71557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5876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65953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48200" y="6477000"/>
            <a:ext cx="38623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Network Security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315325" y="6477000"/>
            <a:ext cx="676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8-</a:t>
            </a:r>
            <a:fld id="{FEAAE2BE-17A0-40F8-9304-456C3B2F20F1}" type="slidenum">
              <a:rPr lang="en-US" alt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US" altLang="en-US" sz="12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Gill Sans MT" pitchFamily="34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buChar char="v"/>
        <a:defRPr sz="2800">
          <a:solidFill>
            <a:schemeClr val="tx1"/>
          </a:solidFill>
          <a:latin typeface="Gill Sans MT" pitchFamily="34" charset="0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Gill Sans MT" pitchFamily="34" charset="0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71475" y="715963"/>
            <a:ext cx="4487863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4400">
                <a:solidFill>
                  <a:srgbClr val="000099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Chapter 8</a:t>
            </a:r>
            <a:r>
              <a:rPr lang="en-US" altLang="en-US" sz="4800">
                <a:solidFill>
                  <a:srgbClr val="000099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/>
            </a:r>
            <a:br>
              <a:rPr lang="en-US" altLang="en-US" sz="4800">
                <a:solidFill>
                  <a:srgbClr val="000099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altLang="en-US" sz="4400">
                <a:solidFill>
                  <a:srgbClr val="000099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Security</a:t>
            </a: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6184900" y="3078163"/>
            <a:ext cx="2881313" cy="286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85000"/>
              </a:lnSpc>
            </a:pPr>
            <a:r>
              <a:rPr lang="en-US" altLang="en-US" sz="2800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Computer Networking: A Top Down Approach </a:t>
            </a:r>
            <a:br>
              <a:rPr lang="en-US" altLang="en-US" sz="2800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6</a:t>
            </a:r>
            <a:r>
              <a:rPr lang="en-US" altLang="en-US" baseline="30000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th</a:t>
            </a:r>
            <a: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 edition </a:t>
            </a:r>
            <a:b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Jim Kurose, Keith Ross</a:t>
            </a:r>
            <a:b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Addison-Wesley</a:t>
            </a:r>
            <a:b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</a:br>
            <a:r>
              <a:rPr lang="en-US" altLang="en-US">
                <a:solidFill>
                  <a:srgbClr val="008000"/>
                </a:solidFill>
                <a:latin typeface="Gill Sans MT" panose="020B0502020104020203" pitchFamily="34" charset="0"/>
                <a:cs typeface="Arial" panose="020B0604020202020204" pitchFamily="34" charset="0"/>
              </a:rPr>
              <a:t>March 2012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369888" y="3268663"/>
            <a:ext cx="5378450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note on the use of these </a:t>
            </a:r>
            <a:r>
              <a:rPr lang="en-US" alt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slides: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re making these slides freely available to all (faculty, students, readers). They</a:t>
            </a:r>
            <a:r>
              <a:rPr lang="ja-JP" altLang="en-US" sz="1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1200" dirty="0">
                <a:latin typeface="Arial" panose="020B0604020202020204" pitchFamily="34" charset="0"/>
                <a:cs typeface="Arial" panose="020B0604020202020204" pitchFamily="34" charset="0"/>
              </a:rPr>
              <a:t>re in PowerPoint form so you see the animations; and can add, modify, and delete slides  (including this one) and slide content to suit your needs. They obviously represent a lot of work on our part. In return for use, we only ask the following: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73063" y="4267200"/>
            <a:ext cx="537845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3038" indent="-173038"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SzPct val="75000"/>
            </a:pPr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If you use these slides (e.g., in a class) that you mention their source (after all, we</a:t>
            </a:r>
            <a:r>
              <a:rPr lang="ja-JP" altLang="en-US" sz="120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ja-JP" sz="1200">
                <a:latin typeface="Arial" panose="020B0604020202020204" pitchFamily="34" charset="0"/>
                <a:cs typeface="Arial" panose="020B0604020202020204" pitchFamily="34" charset="0"/>
              </a:rPr>
              <a:t>d like people to use our book!)</a:t>
            </a:r>
          </a:p>
          <a:p>
            <a:pPr>
              <a:spcBef>
                <a:spcPct val="0"/>
              </a:spcBef>
              <a:buSzPct val="75000"/>
            </a:pPr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If you post any slides on a www site, that you note that they are adapted from (or perhaps identical to) our slides, and note our copyright of this material.</a:t>
            </a:r>
          </a:p>
          <a:p>
            <a:pPr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Char char="q"/>
            </a:pPr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>
                <a:schemeClr val="accent2"/>
              </a:buClr>
              <a:buSzTx/>
              <a:buFont typeface="Wingdings" panose="05000000000000000000" pitchFamily="2" charset="2"/>
              <a:buNone/>
            </a:pPr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Thanks and enjoy!  JFK/KWR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     All material copyright 1996-2012</a:t>
            </a:r>
          </a:p>
          <a:p>
            <a:pPr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t>     J.F Kurose and K.W. Ross, All Rights Reserved</a:t>
            </a:r>
          </a:p>
        </p:txBody>
      </p:sp>
      <p:pic>
        <p:nvPicPr>
          <p:cNvPr id="410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942013"/>
            <a:ext cx="187325" cy="18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9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2097088"/>
            <a:ext cx="2736850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1" descr="6e_cover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525" y="511175"/>
            <a:ext cx="2306638" cy="277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5" name="TextBox 2"/>
          <p:cNvSpPr txBox="1">
            <a:spLocks noChangeArrowheads="1"/>
          </p:cNvSpPr>
          <p:nvPr/>
        </p:nvSpPr>
        <p:spPr bwMode="auto">
          <a:xfrm>
            <a:off x="-1995488" y="3043238"/>
            <a:ext cx="1841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i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anose="020B0604020202020204" pitchFamily="34" charset="0"/>
              </a:rPr>
              <a:t>Network Security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09538"/>
            <a:ext cx="7772400" cy="11430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Simple encryption scheme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398588"/>
            <a:ext cx="8077200" cy="121443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i="1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substitution cipher: </a:t>
            </a:r>
            <a:r>
              <a:rPr lang="en-US" altLang="en-US" sz="2400" smtClean="0">
                <a:ea typeface="ＭＳ Ｐゴシック" panose="020B0600070205080204" pitchFamily="34" charset="-128"/>
              </a:rPr>
              <a:t>substituting one thing for another</a:t>
            </a:r>
          </a:p>
          <a:p>
            <a:pPr lvl="1"/>
            <a:r>
              <a:rPr lang="en-US" altLang="en-US" sz="2000" smtClean="0">
                <a:ea typeface="ＭＳ Ｐゴシック" panose="020B0600070205080204" pitchFamily="34" charset="-128"/>
              </a:rPr>
              <a:t>monoalphabetic cipher: substitute one letter for another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1174750" y="2516188"/>
            <a:ext cx="712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plaintext:  abcdefghijklmnopqrstuvwxyz</a:t>
            </a:r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1011238" y="3295650"/>
            <a:ext cx="7304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ciphertext:  mnbvcxzasdfghjklpoiuytrewq</a:t>
            </a:r>
          </a:p>
        </p:txBody>
      </p:sp>
      <p:sp>
        <p:nvSpPr>
          <p:cNvPr id="22535" name="Line 6"/>
          <p:cNvSpPr>
            <a:spLocks noChangeShapeType="1"/>
          </p:cNvSpPr>
          <p:nvPr/>
        </p:nvSpPr>
        <p:spPr bwMode="auto">
          <a:xfrm>
            <a:off x="3536950" y="2925763"/>
            <a:ext cx="0" cy="4937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7"/>
          <p:cNvSpPr>
            <a:spLocks noChangeShapeType="1"/>
          </p:cNvSpPr>
          <p:nvPr/>
        </p:nvSpPr>
        <p:spPr bwMode="auto">
          <a:xfrm>
            <a:off x="8110538" y="2889250"/>
            <a:ext cx="0" cy="4937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2120900" y="4067175"/>
            <a:ext cx="6208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Plaintext: bob. i love you. alice</a:t>
            </a:r>
          </a:p>
        </p:txBody>
      </p:sp>
      <p:sp>
        <p:nvSpPr>
          <p:cNvPr id="22538" name="Rectangle 9"/>
          <p:cNvSpPr>
            <a:spLocks noChangeArrowheads="1"/>
          </p:cNvSpPr>
          <p:nvPr/>
        </p:nvSpPr>
        <p:spPr bwMode="auto">
          <a:xfrm>
            <a:off x="1965325" y="4492625"/>
            <a:ext cx="6391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latin typeface="Courier New" panose="02070309020205020404" pitchFamily="49" charset="0"/>
              </a:rPr>
              <a:t>ciphertext: nkn. s gktc wky. mgsbc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1184275" y="4002088"/>
            <a:ext cx="7826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e.g.: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1546225" y="5332413"/>
            <a:ext cx="6794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1554163"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i="1">
                <a:solidFill>
                  <a:srgbClr val="C00000"/>
                </a:solidFill>
              </a:rPr>
              <a:t>Encryption key: </a:t>
            </a:r>
            <a:r>
              <a:rPr lang="en-US" altLang="en-US"/>
              <a:t>mapping from set of 26 letters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/>
              <a:t>                     to set of 26 letters</a:t>
            </a:r>
          </a:p>
        </p:txBody>
      </p:sp>
      <p:pic>
        <p:nvPicPr>
          <p:cNvPr id="22541" name="Picture 19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936625"/>
            <a:ext cx="59420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25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1027113" y="54752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anose="020B0604020202020204" pitchFamily="34" charset="0"/>
              </a:rPr>
              <a:t>Network Security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7663" y="0"/>
            <a:ext cx="8353425" cy="1143000"/>
          </a:xfrm>
        </p:spPr>
        <p:txBody>
          <a:bodyPr/>
          <a:lstStyle/>
          <a:p>
            <a:r>
              <a:rPr lang="en-US" altLang="en-US" sz="3200" smtClean="0">
                <a:ea typeface="ＭＳ Ｐゴシック" panose="020B0600070205080204" pitchFamily="34" charset="-128"/>
              </a:rPr>
              <a:t>A more sophisticated encryption approach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150938"/>
            <a:ext cx="8115300" cy="46482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n substitution ciphers, M</a:t>
            </a:r>
            <a:r>
              <a:rPr lang="en-US" altLang="en-US" baseline="-25000" smtClean="0">
                <a:ea typeface="ＭＳ Ｐゴシック" panose="020B0600070205080204" pitchFamily="34" charset="-128"/>
              </a:rPr>
              <a:t>1</a:t>
            </a:r>
            <a:r>
              <a:rPr lang="en-US" altLang="en-US" smtClean="0">
                <a:ea typeface="ＭＳ Ｐゴシック" panose="020B0600070205080204" pitchFamily="34" charset="-128"/>
              </a:rPr>
              <a:t>,M</a:t>
            </a:r>
            <a:r>
              <a:rPr lang="en-US" altLang="en-US" baseline="-25000" smtClean="0">
                <a:ea typeface="ＭＳ Ｐゴシック" panose="020B0600070205080204" pitchFamily="34" charset="-128"/>
              </a:rPr>
              <a:t>2</a:t>
            </a:r>
            <a:r>
              <a:rPr lang="en-US" altLang="en-US" smtClean="0">
                <a:ea typeface="ＭＳ Ｐゴシック" panose="020B0600070205080204" pitchFamily="34" charset="-128"/>
              </a:rPr>
              <a:t>,…,M</a:t>
            </a:r>
            <a:r>
              <a:rPr lang="en-US" altLang="en-US" baseline="-25000" smtClean="0">
                <a:ea typeface="ＭＳ Ｐゴシック" panose="020B0600070205080204" pitchFamily="34" charset="-128"/>
              </a:rPr>
              <a:t>n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cycling pattern:</a:t>
            </a:r>
          </a:p>
          <a:p>
            <a:pPr lvl="1"/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e.g., n=4: 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,M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,M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,M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,M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;   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,M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,M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4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,M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,M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2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;</a:t>
            </a:r>
            <a:r>
              <a:rPr lang="en-US" altLang="en-US" smtClean="0">
                <a:ea typeface="ＭＳ Ｐゴシック" panose="020B0600070205080204" pitchFamily="34" charset="-128"/>
              </a:rPr>
              <a:t> ..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for each new plaintext symbol, use subsequent subsitution pattern in cyclic pattern</a:t>
            </a:r>
          </a:p>
          <a:p>
            <a:pPr lvl="1"/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dog: d from 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1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, o from 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3</a:t>
            </a:r>
            <a:r>
              <a:rPr lang="en-US" altLang="en-US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, g from M</a:t>
            </a:r>
            <a:r>
              <a:rPr lang="en-US" altLang="en-US" baseline="-25000" smtClean="0">
                <a:solidFill>
                  <a:srgbClr val="008000"/>
                </a:solidFill>
                <a:ea typeface="ＭＳ Ｐゴシック" panose="020B0600070205080204" pitchFamily="34" charset="-128"/>
              </a:rPr>
              <a:t>4</a:t>
            </a:r>
          </a:p>
          <a:p>
            <a:pPr lvl="1"/>
            <a:endParaRPr lang="en-US" altLang="en-US" baseline="-25000" smtClean="0">
              <a:solidFill>
                <a:srgbClr val="008000"/>
              </a:solidFill>
              <a:ea typeface="ＭＳ Ｐゴシック" panose="020B0600070205080204" pitchFamily="34" charset="-128"/>
            </a:endParaRPr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sz="2800" i="1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    Encryption key: </a:t>
            </a:r>
            <a:r>
              <a:rPr lang="en-US" altLang="en-US" sz="2800" smtClean="0">
                <a:ea typeface="ＭＳ Ｐゴシック" panose="020B0600070205080204" pitchFamily="34" charset="-128"/>
              </a:rPr>
              <a:t>n substitution ciphers, and cyclic             pattern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key need not be just n-bit pattern</a:t>
            </a:r>
          </a:p>
        </p:txBody>
      </p:sp>
      <p:pic>
        <p:nvPicPr>
          <p:cNvPr id="23557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80327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5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36563" y="4471988"/>
            <a:ext cx="46513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4648200" y="6477000"/>
            <a:ext cx="3862388" cy="3111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r">
              <a:defRPr/>
            </a:pPr>
            <a:fld id="{B7154F64-24F5-4D8C-9CB1-0AC48ECE9AF5}" type="slidenum">
              <a:rPr lang="en-US" altLang="en-US" sz="1400">
                <a:latin typeface="Times New Roman" panose="02020603050405020304" pitchFamily="18" charset="0"/>
                <a:ea typeface="+mn-ea"/>
              </a:rPr>
              <a:pPr algn="r">
                <a:defRPr/>
              </a:pPr>
              <a:t>4</a:t>
            </a:fld>
            <a:endParaRPr lang="en-US" altLang="en-US" sz="1400">
              <a:latin typeface="Times New Roman" panose="02020603050405020304" pitchFamily="18" charset="0"/>
              <a:ea typeface="+mn-ea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0"/>
            <a:ext cx="7772400" cy="1079500"/>
          </a:xfrm>
        </p:spPr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Prototype function</a:t>
            </a:r>
          </a:p>
        </p:txBody>
      </p:sp>
      <p:grpSp>
        <p:nvGrpSpPr>
          <p:cNvPr id="25604" name="Group 186"/>
          <p:cNvGrpSpPr>
            <a:grpSpLocks/>
          </p:cNvGrpSpPr>
          <p:nvPr/>
        </p:nvGrpSpPr>
        <p:grpSpPr bwMode="auto">
          <a:xfrm>
            <a:off x="0" y="1219200"/>
            <a:ext cx="8342313" cy="4767263"/>
            <a:chOff x="144" y="720"/>
            <a:chExt cx="5255" cy="3003"/>
          </a:xfrm>
        </p:grpSpPr>
        <p:sp>
          <p:nvSpPr>
            <p:cNvPr id="25608" name="Rectangle 4"/>
            <p:cNvSpPr>
              <a:spLocks noChangeArrowheads="1"/>
            </p:cNvSpPr>
            <p:nvPr/>
          </p:nvSpPr>
          <p:spPr bwMode="auto">
            <a:xfrm>
              <a:off x="1200" y="720"/>
              <a:ext cx="3456" cy="21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99"/>
                </a:buClr>
                <a:buSzPct val="70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64-bit input</a:t>
              </a:r>
            </a:p>
          </p:txBody>
        </p:sp>
        <p:grpSp>
          <p:nvGrpSpPr>
            <p:cNvPr id="25609" name="Group 80"/>
            <p:cNvGrpSpPr>
              <a:grpSpLocks/>
            </p:cNvGrpSpPr>
            <p:nvPr/>
          </p:nvGrpSpPr>
          <p:grpSpPr bwMode="auto">
            <a:xfrm>
              <a:off x="480" y="1200"/>
              <a:ext cx="503" cy="1202"/>
              <a:chOff x="480" y="1200"/>
              <a:chExt cx="503" cy="1202"/>
            </a:xfrm>
          </p:grpSpPr>
          <p:grpSp>
            <p:nvGrpSpPr>
              <p:cNvPr id="25696" name="Group 17"/>
              <p:cNvGrpSpPr>
                <a:grpSpLocks/>
              </p:cNvGrpSpPr>
              <p:nvPr/>
            </p:nvGrpSpPr>
            <p:grpSpPr bwMode="auto">
              <a:xfrm>
                <a:off x="552" y="1640"/>
                <a:ext cx="360" cy="323"/>
                <a:chOff x="576" y="1728"/>
                <a:chExt cx="336" cy="336"/>
              </a:xfrm>
            </p:grpSpPr>
            <p:sp>
              <p:nvSpPr>
                <p:cNvPr id="25701" name="Oval 13"/>
                <p:cNvSpPr>
                  <a:spLocks noChangeArrowheads="1"/>
                </p:cNvSpPr>
                <p:nvPr/>
              </p:nvSpPr>
              <p:spPr bwMode="auto">
                <a:xfrm>
                  <a:off x="576" y="1728"/>
                  <a:ext cx="336" cy="33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70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624" y="1806"/>
                  <a:ext cx="245" cy="221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>
                      <a:latin typeface="Comic Sans MS" panose="030F0702030302020204" pitchFamily="66" charset="0"/>
                    </a:rPr>
                    <a:t>S</a:t>
                  </a:r>
                  <a:r>
                    <a:rPr lang="en-US" altLang="en-US" sz="1600" baseline="-25000">
                      <a:latin typeface="Comic Sans MS" panose="030F0702030302020204" pitchFamily="66" charset="0"/>
                    </a:rPr>
                    <a:t>1</a:t>
                  </a:r>
                </a:p>
              </p:txBody>
            </p:sp>
          </p:grpSp>
          <p:sp>
            <p:nvSpPr>
              <p:cNvPr id="25697" name="Rectangle 6"/>
              <p:cNvSpPr>
                <a:spLocks noChangeArrowheads="1"/>
              </p:cNvSpPr>
              <p:nvPr/>
            </p:nvSpPr>
            <p:spPr bwMode="auto">
              <a:xfrm>
                <a:off x="488" y="1200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8bits</a:t>
                </a:r>
              </a:p>
            </p:txBody>
          </p:sp>
          <p:sp>
            <p:nvSpPr>
              <p:cNvPr id="25698" name="Rectangle 16"/>
              <p:cNvSpPr>
                <a:spLocks noChangeArrowheads="1"/>
              </p:cNvSpPr>
              <p:nvPr/>
            </p:nvSpPr>
            <p:spPr bwMode="auto">
              <a:xfrm>
                <a:off x="480" y="2183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 bits</a:t>
                </a:r>
              </a:p>
            </p:txBody>
          </p:sp>
          <p:sp>
            <p:nvSpPr>
              <p:cNvPr id="25699" name="Line 19"/>
              <p:cNvSpPr>
                <a:spLocks noChangeShapeType="1"/>
              </p:cNvSpPr>
              <p:nvPr/>
            </p:nvSpPr>
            <p:spPr bwMode="auto">
              <a:xfrm>
                <a:off x="720" y="1417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700" name="Line 20"/>
              <p:cNvSpPr>
                <a:spLocks noChangeShapeType="1"/>
              </p:cNvSpPr>
              <p:nvPr/>
            </p:nvSpPr>
            <p:spPr bwMode="auto">
              <a:xfrm>
                <a:off x="719" y="1976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0" name="Group 81"/>
            <p:cNvGrpSpPr>
              <a:grpSpLocks/>
            </p:cNvGrpSpPr>
            <p:nvPr/>
          </p:nvGrpSpPr>
          <p:grpSpPr bwMode="auto">
            <a:xfrm>
              <a:off x="1152" y="1200"/>
              <a:ext cx="503" cy="1202"/>
              <a:chOff x="480" y="1200"/>
              <a:chExt cx="503" cy="1202"/>
            </a:xfrm>
          </p:grpSpPr>
          <p:grpSp>
            <p:nvGrpSpPr>
              <p:cNvPr id="25689" name="Group 82"/>
              <p:cNvGrpSpPr>
                <a:grpSpLocks/>
              </p:cNvGrpSpPr>
              <p:nvPr/>
            </p:nvGrpSpPr>
            <p:grpSpPr bwMode="auto">
              <a:xfrm>
                <a:off x="552" y="1640"/>
                <a:ext cx="360" cy="323"/>
                <a:chOff x="576" y="1728"/>
                <a:chExt cx="336" cy="336"/>
              </a:xfrm>
            </p:grpSpPr>
            <p:sp>
              <p:nvSpPr>
                <p:cNvPr id="25694" name="Oval 83"/>
                <p:cNvSpPr>
                  <a:spLocks noChangeArrowheads="1"/>
                </p:cNvSpPr>
                <p:nvPr/>
              </p:nvSpPr>
              <p:spPr bwMode="auto">
                <a:xfrm>
                  <a:off x="576" y="1728"/>
                  <a:ext cx="336" cy="33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695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624" y="1806"/>
                  <a:ext cx="245" cy="221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>
                      <a:latin typeface="Comic Sans MS" panose="030F0702030302020204" pitchFamily="66" charset="0"/>
                    </a:rPr>
                    <a:t>S</a:t>
                  </a:r>
                  <a:r>
                    <a:rPr lang="en-US" altLang="en-US" sz="1600" baseline="-25000">
                      <a:latin typeface="Comic Sans MS" panose="030F0702030302020204" pitchFamily="66" charset="0"/>
                    </a:rPr>
                    <a:t>2</a:t>
                  </a:r>
                </a:p>
              </p:txBody>
            </p:sp>
          </p:grpSp>
          <p:sp>
            <p:nvSpPr>
              <p:cNvPr id="25690" name="Rectangle 85"/>
              <p:cNvSpPr>
                <a:spLocks noChangeArrowheads="1"/>
              </p:cNvSpPr>
              <p:nvPr/>
            </p:nvSpPr>
            <p:spPr bwMode="auto">
              <a:xfrm>
                <a:off x="488" y="1200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8bits</a:t>
                </a:r>
              </a:p>
            </p:txBody>
          </p:sp>
          <p:sp>
            <p:nvSpPr>
              <p:cNvPr id="25691" name="Rectangle 86"/>
              <p:cNvSpPr>
                <a:spLocks noChangeArrowheads="1"/>
              </p:cNvSpPr>
              <p:nvPr/>
            </p:nvSpPr>
            <p:spPr bwMode="auto">
              <a:xfrm>
                <a:off x="480" y="2183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 bits</a:t>
                </a:r>
              </a:p>
            </p:txBody>
          </p:sp>
          <p:sp>
            <p:nvSpPr>
              <p:cNvPr id="25692" name="Line 87"/>
              <p:cNvSpPr>
                <a:spLocks noChangeShapeType="1"/>
              </p:cNvSpPr>
              <p:nvPr/>
            </p:nvSpPr>
            <p:spPr bwMode="auto">
              <a:xfrm>
                <a:off x="720" y="1417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3" name="Line 88"/>
              <p:cNvSpPr>
                <a:spLocks noChangeShapeType="1"/>
              </p:cNvSpPr>
              <p:nvPr/>
            </p:nvSpPr>
            <p:spPr bwMode="auto">
              <a:xfrm>
                <a:off x="719" y="1976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1" name="Group 89"/>
            <p:cNvGrpSpPr>
              <a:grpSpLocks/>
            </p:cNvGrpSpPr>
            <p:nvPr/>
          </p:nvGrpSpPr>
          <p:grpSpPr bwMode="auto">
            <a:xfrm>
              <a:off x="1776" y="1200"/>
              <a:ext cx="503" cy="1202"/>
              <a:chOff x="480" y="1200"/>
              <a:chExt cx="503" cy="1202"/>
            </a:xfrm>
          </p:grpSpPr>
          <p:grpSp>
            <p:nvGrpSpPr>
              <p:cNvPr id="25682" name="Group 90"/>
              <p:cNvGrpSpPr>
                <a:grpSpLocks/>
              </p:cNvGrpSpPr>
              <p:nvPr/>
            </p:nvGrpSpPr>
            <p:grpSpPr bwMode="auto">
              <a:xfrm>
                <a:off x="552" y="1640"/>
                <a:ext cx="360" cy="323"/>
                <a:chOff x="576" y="1728"/>
                <a:chExt cx="336" cy="336"/>
              </a:xfrm>
            </p:grpSpPr>
            <p:sp>
              <p:nvSpPr>
                <p:cNvPr id="25687" name="Oval 91"/>
                <p:cNvSpPr>
                  <a:spLocks noChangeArrowheads="1"/>
                </p:cNvSpPr>
                <p:nvPr/>
              </p:nvSpPr>
              <p:spPr bwMode="auto">
                <a:xfrm>
                  <a:off x="576" y="1728"/>
                  <a:ext cx="336" cy="33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688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624" y="1806"/>
                  <a:ext cx="245" cy="221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>
                      <a:latin typeface="Comic Sans MS" panose="030F0702030302020204" pitchFamily="66" charset="0"/>
                    </a:rPr>
                    <a:t>S</a:t>
                  </a:r>
                  <a:r>
                    <a:rPr lang="en-US" altLang="en-US" sz="1600" baseline="-25000">
                      <a:latin typeface="Comic Sans MS" panose="030F0702030302020204" pitchFamily="66" charset="0"/>
                    </a:rPr>
                    <a:t>3</a:t>
                  </a:r>
                </a:p>
              </p:txBody>
            </p:sp>
          </p:grpSp>
          <p:sp>
            <p:nvSpPr>
              <p:cNvPr id="25683" name="Rectangle 93"/>
              <p:cNvSpPr>
                <a:spLocks noChangeArrowheads="1"/>
              </p:cNvSpPr>
              <p:nvPr/>
            </p:nvSpPr>
            <p:spPr bwMode="auto">
              <a:xfrm>
                <a:off x="488" y="1200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8bits</a:t>
                </a:r>
              </a:p>
            </p:txBody>
          </p:sp>
          <p:sp>
            <p:nvSpPr>
              <p:cNvPr id="25684" name="Rectangle 94"/>
              <p:cNvSpPr>
                <a:spLocks noChangeArrowheads="1"/>
              </p:cNvSpPr>
              <p:nvPr/>
            </p:nvSpPr>
            <p:spPr bwMode="auto">
              <a:xfrm>
                <a:off x="480" y="2183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 bits</a:t>
                </a:r>
              </a:p>
            </p:txBody>
          </p:sp>
          <p:sp>
            <p:nvSpPr>
              <p:cNvPr id="25685" name="Line 95"/>
              <p:cNvSpPr>
                <a:spLocks noChangeShapeType="1"/>
              </p:cNvSpPr>
              <p:nvPr/>
            </p:nvSpPr>
            <p:spPr bwMode="auto">
              <a:xfrm>
                <a:off x="720" y="1417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86" name="Line 96"/>
              <p:cNvSpPr>
                <a:spLocks noChangeShapeType="1"/>
              </p:cNvSpPr>
              <p:nvPr/>
            </p:nvSpPr>
            <p:spPr bwMode="auto">
              <a:xfrm>
                <a:off x="719" y="1976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2" name="Group 97"/>
            <p:cNvGrpSpPr>
              <a:grpSpLocks/>
            </p:cNvGrpSpPr>
            <p:nvPr/>
          </p:nvGrpSpPr>
          <p:grpSpPr bwMode="auto">
            <a:xfrm>
              <a:off x="2400" y="1200"/>
              <a:ext cx="503" cy="1202"/>
              <a:chOff x="480" y="1200"/>
              <a:chExt cx="503" cy="1202"/>
            </a:xfrm>
          </p:grpSpPr>
          <p:grpSp>
            <p:nvGrpSpPr>
              <p:cNvPr id="25675" name="Group 98"/>
              <p:cNvGrpSpPr>
                <a:grpSpLocks/>
              </p:cNvGrpSpPr>
              <p:nvPr/>
            </p:nvGrpSpPr>
            <p:grpSpPr bwMode="auto">
              <a:xfrm>
                <a:off x="552" y="1640"/>
                <a:ext cx="360" cy="323"/>
                <a:chOff x="576" y="1728"/>
                <a:chExt cx="336" cy="336"/>
              </a:xfrm>
            </p:grpSpPr>
            <p:sp>
              <p:nvSpPr>
                <p:cNvPr id="25680" name="Oval 99"/>
                <p:cNvSpPr>
                  <a:spLocks noChangeArrowheads="1"/>
                </p:cNvSpPr>
                <p:nvPr/>
              </p:nvSpPr>
              <p:spPr bwMode="auto">
                <a:xfrm>
                  <a:off x="576" y="1728"/>
                  <a:ext cx="336" cy="33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681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624" y="1806"/>
                  <a:ext cx="245" cy="221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>
                      <a:latin typeface="Comic Sans MS" panose="030F0702030302020204" pitchFamily="66" charset="0"/>
                    </a:rPr>
                    <a:t>S</a:t>
                  </a:r>
                  <a:r>
                    <a:rPr lang="en-US" altLang="en-US" sz="1600" baseline="-25000">
                      <a:latin typeface="Comic Sans MS" panose="030F0702030302020204" pitchFamily="66" charset="0"/>
                    </a:rPr>
                    <a:t>4</a:t>
                  </a:r>
                </a:p>
              </p:txBody>
            </p:sp>
          </p:grpSp>
          <p:sp>
            <p:nvSpPr>
              <p:cNvPr id="25676" name="Rectangle 101"/>
              <p:cNvSpPr>
                <a:spLocks noChangeArrowheads="1"/>
              </p:cNvSpPr>
              <p:nvPr/>
            </p:nvSpPr>
            <p:spPr bwMode="auto">
              <a:xfrm>
                <a:off x="488" y="1200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8bits</a:t>
                </a:r>
              </a:p>
            </p:txBody>
          </p:sp>
          <p:sp>
            <p:nvSpPr>
              <p:cNvPr id="25677" name="Rectangle 102"/>
              <p:cNvSpPr>
                <a:spLocks noChangeArrowheads="1"/>
              </p:cNvSpPr>
              <p:nvPr/>
            </p:nvSpPr>
            <p:spPr bwMode="auto">
              <a:xfrm>
                <a:off x="480" y="2183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 bits</a:t>
                </a:r>
              </a:p>
            </p:txBody>
          </p:sp>
          <p:sp>
            <p:nvSpPr>
              <p:cNvPr id="25678" name="Line 103"/>
              <p:cNvSpPr>
                <a:spLocks noChangeShapeType="1"/>
              </p:cNvSpPr>
              <p:nvPr/>
            </p:nvSpPr>
            <p:spPr bwMode="auto">
              <a:xfrm>
                <a:off x="720" y="1417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9" name="Line 104"/>
              <p:cNvSpPr>
                <a:spLocks noChangeShapeType="1"/>
              </p:cNvSpPr>
              <p:nvPr/>
            </p:nvSpPr>
            <p:spPr bwMode="auto">
              <a:xfrm>
                <a:off x="719" y="1976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3" name="Group 105"/>
            <p:cNvGrpSpPr>
              <a:grpSpLocks/>
            </p:cNvGrpSpPr>
            <p:nvPr/>
          </p:nvGrpSpPr>
          <p:grpSpPr bwMode="auto">
            <a:xfrm>
              <a:off x="4272" y="1200"/>
              <a:ext cx="503" cy="1202"/>
              <a:chOff x="480" y="1200"/>
              <a:chExt cx="503" cy="1202"/>
            </a:xfrm>
          </p:grpSpPr>
          <p:grpSp>
            <p:nvGrpSpPr>
              <p:cNvPr id="25668" name="Group 106"/>
              <p:cNvGrpSpPr>
                <a:grpSpLocks/>
              </p:cNvGrpSpPr>
              <p:nvPr/>
            </p:nvGrpSpPr>
            <p:grpSpPr bwMode="auto">
              <a:xfrm>
                <a:off x="552" y="1640"/>
                <a:ext cx="360" cy="323"/>
                <a:chOff x="576" y="1728"/>
                <a:chExt cx="336" cy="336"/>
              </a:xfrm>
            </p:grpSpPr>
            <p:sp>
              <p:nvSpPr>
                <p:cNvPr id="25673" name="Oval 107"/>
                <p:cNvSpPr>
                  <a:spLocks noChangeArrowheads="1"/>
                </p:cNvSpPr>
                <p:nvPr/>
              </p:nvSpPr>
              <p:spPr bwMode="auto">
                <a:xfrm>
                  <a:off x="576" y="1728"/>
                  <a:ext cx="336" cy="33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674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624" y="1806"/>
                  <a:ext cx="245" cy="221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>
                      <a:latin typeface="Comic Sans MS" panose="030F0702030302020204" pitchFamily="66" charset="0"/>
                    </a:rPr>
                    <a:t>S</a:t>
                  </a:r>
                  <a:r>
                    <a:rPr lang="en-US" altLang="en-US" sz="1600" baseline="-25000">
                      <a:latin typeface="Comic Sans MS" panose="030F0702030302020204" pitchFamily="66" charset="0"/>
                    </a:rPr>
                    <a:t>7</a:t>
                  </a:r>
                </a:p>
              </p:txBody>
            </p:sp>
          </p:grpSp>
          <p:sp>
            <p:nvSpPr>
              <p:cNvPr id="25669" name="Rectangle 109"/>
              <p:cNvSpPr>
                <a:spLocks noChangeArrowheads="1"/>
              </p:cNvSpPr>
              <p:nvPr/>
            </p:nvSpPr>
            <p:spPr bwMode="auto">
              <a:xfrm>
                <a:off x="488" y="1200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8bits</a:t>
                </a:r>
              </a:p>
            </p:txBody>
          </p:sp>
          <p:sp>
            <p:nvSpPr>
              <p:cNvPr id="25670" name="Rectangle 110"/>
              <p:cNvSpPr>
                <a:spLocks noChangeArrowheads="1"/>
              </p:cNvSpPr>
              <p:nvPr/>
            </p:nvSpPr>
            <p:spPr bwMode="auto">
              <a:xfrm>
                <a:off x="480" y="2183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 bits</a:t>
                </a:r>
              </a:p>
            </p:txBody>
          </p:sp>
          <p:sp>
            <p:nvSpPr>
              <p:cNvPr id="25671" name="Line 111"/>
              <p:cNvSpPr>
                <a:spLocks noChangeShapeType="1"/>
              </p:cNvSpPr>
              <p:nvPr/>
            </p:nvSpPr>
            <p:spPr bwMode="auto">
              <a:xfrm>
                <a:off x="720" y="1417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72" name="Line 112"/>
              <p:cNvSpPr>
                <a:spLocks noChangeShapeType="1"/>
              </p:cNvSpPr>
              <p:nvPr/>
            </p:nvSpPr>
            <p:spPr bwMode="auto">
              <a:xfrm>
                <a:off x="719" y="1976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4" name="Group 113"/>
            <p:cNvGrpSpPr>
              <a:grpSpLocks/>
            </p:cNvGrpSpPr>
            <p:nvPr/>
          </p:nvGrpSpPr>
          <p:grpSpPr bwMode="auto">
            <a:xfrm>
              <a:off x="3648" y="1200"/>
              <a:ext cx="503" cy="1202"/>
              <a:chOff x="480" y="1200"/>
              <a:chExt cx="503" cy="1202"/>
            </a:xfrm>
          </p:grpSpPr>
          <p:grpSp>
            <p:nvGrpSpPr>
              <p:cNvPr id="25661" name="Group 114"/>
              <p:cNvGrpSpPr>
                <a:grpSpLocks/>
              </p:cNvGrpSpPr>
              <p:nvPr/>
            </p:nvGrpSpPr>
            <p:grpSpPr bwMode="auto">
              <a:xfrm>
                <a:off x="552" y="1640"/>
                <a:ext cx="360" cy="323"/>
                <a:chOff x="576" y="1728"/>
                <a:chExt cx="336" cy="336"/>
              </a:xfrm>
            </p:grpSpPr>
            <p:sp>
              <p:nvSpPr>
                <p:cNvPr id="25666" name="Oval 115"/>
                <p:cNvSpPr>
                  <a:spLocks noChangeArrowheads="1"/>
                </p:cNvSpPr>
                <p:nvPr/>
              </p:nvSpPr>
              <p:spPr bwMode="auto">
                <a:xfrm>
                  <a:off x="576" y="1728"/>
                  <a:ext cx="336" cy="33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667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624" y="1806"/>
                  <a:ext cx="245" cy="221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>
                      <a:latin typeface="Comic Sans MS" panose="030F0702030302020204" pitchFamily="66" charset="0"/>
                    </a:rPr>
                    <a:t>S</a:t>
                  </a:r>
                  <a:r>
                    <a:rPr lang="en-US" altLang="en-US" sz="1600" baseline="-25000">
                      <a:latin typeface="Comic Sans MS" panose="030F0702030302020204" pitchFamily="66" charset="0"/>
                    </a:rPr>
                    <a:t>6</a:t>
                  </a:r>
                </a:p>
              </p:txBody>
            </p:sp>
          </p:grpSp>
          <p:sp>
            <p:nvSpPr>
              <p:cNvPr id="25662" name="Rectangle 117"/>
              <p:cNvSpPr>
                <a:spLocks noChangeArrowheads="1"/>
              </p:cNvSpPr>
              <p:nvPr/>
            </p:nvSpPr>
            <p:spPr bwMode="auto">
              <a:xfrm>
                <a:off x="488" y="1200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8bits</a:t>
                </a:r>
              </a:p>
            </p:txBody>
          </p:sp>
          <p:sp>
            <p:nvSpPr>
              <p:cNvPr id="25663" name="Rectangle 118"/>
              <p:cNvSpPr>
                <a:spLocks noChangeArrowheads="1"/>
              </p:cNvSpPr>
              <p:nvPr/>
            </p:nvSpPr>
            <p:spPr bwMode="auto">
              <a:xfrm>
                <a:off x="480" y="2183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 bits</a:t>
                </a:r>
              </a:p>
            </p:txBody>
          </p:sp>
          <p:sp>
            <p:nvSpPr>
              <p:cNvPr id="25664" name="Line 119"/>
              <p:cNvSpPr>
                <a:spLocks noChangeShapeType="1"/>
              </p:cNvSpPr>
              <p:nvPr/>
            </p:nvSpPr>
            <p:spPr bwMode="auto">
              <a:xfrm>
                <a:off x="720" y="1417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65" name="Line 120"/>
              <p:cNvSpPr>
                <a:spLocks noChangeShapeType="1"/>
              </p:cNvSpPr>
              <p:nvPr/>
            </p:nvSpPr>
            <p:spPr bwMode="auto">
              <a:xfrm>
                <a:off x="719" y="1976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5" name="Group 121"/>
            <p:cNvGrpSpPr>
              <a:grpSpLocks/>
            </p:cNvGrpSpPr>
            <p:nvPr/>
          </p:nvGrpSpPr>
          <p:grpSpPr bwMode="auto">
            <a:xfrm>
              <a:off x="3024" y="1200"/>
              <a:ext cx="503" cy="1202"/>
              <a:chOff x="480" y="1200"/>
              <a:chExt cx="503" cy="1202"/>
            </a:xfrm>
          </p:grpSpPr>
          <p:grpSp>
            <p:nvGrpSpPr>
              <p:cNvPr id="25654" name="Group 122"/>
              <p:cNvGrpSpPr>
                <a:grpSpLocks/>
              </p:cNvGrpSpPr>
              <p:nvPr/>
            </p:nvGrpSpPr>
            <p:grpSpPr bwMode="auto">
              <a:xfrm>
                <a:off x="552" y="1640"/>
                <a:ext cx="360" cy="323"/>
                <a:chOff x="576" y="1728"/>
                <a:chExt cx="336" cy="336"/>
              </a:xfrm>
            </p:grpSpPr>
            <p:sp>
              <p:nvSpPr>
                <p:cNvPr id="25659" name="Oval 123"/>
                <p:cNvSpPr>
                  <a:spLocks noChangeArrowheads="1"/>
                </p:cNvSpPr>
                <p:nvPr/>
              </p:nvSpPr>
              <p:spPr bwMode="auto">
                <a:xfrm>
                  <a:off x="576" y="1728"/>
                  <a:ext cx="336" cy="33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660" name="Text Box 124"/>
                <p:cNvSpPr txBox="1">
                  <a:spLocks noChangeArrowheads="1"/>
                </p:cNvSpPr>
                <p:nvPr/>
              </p:nvSpPr>
              <p:spPr bwMode="auto">
                <a:xfrm>
                  <a:off x="624" y="1806"/>
                  <a:ext cx="245" cy="221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>
                      <a:latin typeface="Comic Sans MS" panose="030F0702030302020204" pitchFamily="66" charset="0"/>
                    </a:rPr>
                    <a:t>S</a:t>
                  </a:r>
                  <a:r>
                    <a:rPr lang="en-US" altLang="en-US" sz="1600" baseline="-25000">
                      <a:latin typeface="Comic Sans MS" panose="030F0702030302020204" pitchFamily="66" charset="0"/>
                    </a:rPr>
                    <a:t>5</a:t>
                  </a:r>
                </a:p>
              </p:txBody>
            </p:sp>
          </p:grpSp>
          <p:sp>
            <p:nvSpPr>
              <p:cNvPr id="25655" name="Rectangle 125"/>
              <p:cNvSpPr>
                <a:spLocks noChangeArrowheads="1"/>
              </p:cNvSpPr>
              <p:nvPr/>
            </p:nvSpPr>
            <p:spPr bwMode="auto">
              <a:xfrm>
                <a:off x="488" y="1200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8bits</a:t>
                </a:r>
              </a:p>
            </p:txBody>
          </p:sp>
          <p:sp>
            <p:nvSpPr>
              <p:cNvPr id="25656" name="Rectangle 126"/>
              <p:cNvSpPr>
                <a:spLocks noChangeArrowheads="1"/>
              </p:cNvSpPr>
              <p:nvPr/>
            </p:nvSpPr>
            <p:spPr bwMode="auto">
              <a:xfrm>
                <a:off x="480" y="2183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 bits</a:t>
                </a:r>
              </a:p>
            </p:txBody>
          </p:sp>
          <p:sp>
            <p:nvSpPr>
              <p:cNvPr id="25657" name="Line 127"/>
              <p:cNvSpPr>
                <a:spLocks noChangeShapeType="1"/>
              </p:cNvSpPr>
              <p:nvPr/>
            </p:nvSpPr>
            <p:spPr bwMode="auto">
              <a:xfrm>
                <a:off x="720" y="1417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8" name="Line 128"/>
              <p:cNvSpPr>
                <a:spLocks noChangeShapeType="1"/>
              </p:cNvSpPr>
              <p:nvPr/>
            </p:nvSpPr>
            <p:spPr bwMode="auto">
              <a:xfrm>
                <a:off x="719" y="1976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16" name="Group 129"/>
            <p:cNvGrpSpPr>
              <a:grpSpLocks/>
            </p:cNvGrpSpPr>
            <p:nvPr/>
          </p:nvGrpSpPr>
          <p:grpSpPr bwMode="auto">
            <a:xfrm>
              <a:off x="4896" y="1200"/>
              <a:ext cx="503" cy="1202"/>
              <a:chOff x="480" y="1200"/>
              <a:chExt cx="503" cy="1202"/>
            </a:xfrm>
          </p:grpSpPr>
          <p:grpSp>
            <p:nvGrpSpPr>
              <p:cNvPr id="25647" name="Group 130"/>
              <p:cNvGrpSpPr>
                <a:grpSpLocks/>
              </p:cNvGrpSpPr>
              <p:nvPr/>
            </p:nvGrpSpPr>
            <p:grpSpPr bwMode="auto">
              <a:xfrm>
                <a:off x="552" y="1640"/>
                <a:ext cx="360" cy="323"/>
                <a:chOff x="576" y="1728"/>
                <a:chExt cx="336" cy="336"/>
              </a:xfrm>
            </p:grpSpPr>
            <p:sp>
              <p:nvSpPr>
                <p:cNvPr id="25652" name="Oval 131"/>
                <p:cNvSpPr>
                  <a:spLocks noChangeArrowheads="1"/>
                </p:cNvSpPr>
                <p:nvPr/>
              </p:nvSpPr>
              <p:spPr bwMode="auto">
                <a:xfrm>
                  <a:off x="576" y="1728"/>
                  <a:ext cx="336" cy="336"/>
                </a:xfrm>
                <a:prstGeom prst="ellipse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000">
                    <a:latin typeface="Comic Sans MS" panose="030F0702030302020204" pitchFamily="66" charset="0"/>
                  </a:endParaRPr>
                </a:p>
              </p:txBody>
            </p:sp>
            <p:sp>
              <p:nvSpPr>
                <p:cNvPr id="25653" name="Text Box 132"/>
                <p:cNvSpPr txBox="1">
                  <a:spLocks noChangeArrowheads="1"/>
                </p:cNvSpPr>
                <p:nvPr/>
              </p:nvSpPr>
              <p:spPr bwMode="auto">
                <a:xfrm>
                  <a:off x="624" y="1806"/>
                  <a:ext cx="245" cy="221"/>
                </a:xfrm>
                <a:prstGeom prst="rect">
                  <a:avLst/>
                </a:prstGeom>
                <a:solidFill>
                  <a:srgbClr val="FFFF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rgbClr val="000099"/>
                    </a:buClr>
                    <a:buSzPct val="70000"/>
                    <a:buFont typeface="Wingdings" panose="05000000000000000000" pitchFamily="2" charset="2"/>
                    <a:buChar char="v"/>
                    <a:defRPr sz="28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000099"/>
                    </a:buClr>
                    <a:buFont typeface="Wingdings" panose="05000000000000000000" pitchFamily="2" charset="2"/>
                    <a:buChar char="§"/>
                    <a:defRPr sz="2400">
                      <a:solidFill>
                        <a:schemeClr val="tx1"/>
                      </a:solidFill>
                      <a:latin typeface="Gill Sans MT" panose="020B0502020104020203" pitchFamily="34" charset="0"/>
                      <a:ea typeface="ＭＳ Ｐゴシック" panose="020B0600070205080204" pitchFamily="34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000">
                      <a:solidFill>
                        <a:schemeClr val="tx1"/>
                      </a:solidFill>
                      <a:latin typeface="Comic Sans MS" panose="030F0702030302020204" pitchFamily="66" charset="0"/>
                      <a:ea typeface="ＭＳ Ｐゴシック" panose="020B0600070205080204" pitchFamily="34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34" charset="-128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 altLang="en-US" sz="1600">
                      <a:latin typeface="Comic Sans MS" panose="030F0702030302020204" pitchFamily="66" charset="0"/>
                    </a:rPr>
                    <a:t>S</a:t>
                  </a:r>
                  <a:r>
                    <a:rPr lang="en-US" altLang="en-US" sz="1600" baseline="-25000">
                      <a:latin typeface="Comic Sans MS" panose="030F0702030302020204" pitchFamily="66" charset="0"/>
                    </a:rPr>
                    <a:t>8</a:t>
                  </a:r>
                </a:p>
              </p:txBody>
            </p:sp>
          </p:grpSp>
          <p:sp>
            <p:nvSpPr>
              <p:cNvPr id="25648" name="Rectangle 133"/>
              <p:cNvSpPr>
                <a:spLocks noChangeArrowheads="1"/>
              </p:cNvSpPr>
              <p:nvPr/>
            </p:nvSpPr>
            <p:spPr bwMode="auto">
              <a:xfrm>
                <a:off x="488" y="1200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8bits</a:t>
                </a:r>
              </a:p>
            </p:txBody>
          </p:sp>
          <p:sp>
            <p:nvSpPr>
              <p:cNvPr id="25649" name="Rectangle 134"/>
              <p:cNvSpPr>
                <a:spLocks noChangeArrowheads="1"/>
              </p:cNvSpPr>
              <p:nvPr/>
            </p:nvSpPr>
            <p:spPr bwMode="auto">
              <a:xfrm>
                <a:off x="480" y="2183"/>
                <a:ext cx="495" cy="219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rgbClr val="000099"/>
                  </a:buClr>
                  <a:buSzPct val="70000"/>
                  <a:buFont typeface="Wingdings" panose="05000000000000000000" pitchFamily="2" charset="2"/>
                  <a:buChar char="v"/>
                  <a:defRPr sz="28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000099"/>
                  </a:buClr>
                  <a:buFont typeface="Wingdings" panose="05000000000000000000" pitchFamily="2" charset="2"/>
                  <a:buChar char="§"/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600">
                    <a:latin typeface="Comic Sans MS" panose="030F0702030302020204" pitchFamily="66" charset="0"/>
                  </a:rPr>
                  <a:t>8 bits</a:t>
                </a:r>
              </a:p>
            </p:txBody>
          </p:sp>
          <p:sp>
            <p:nvSpPr>
              <p:cNvPr id="25650" name="Line 135"/>
              <p:cNvSpPr>
                <a:spLocks noChangeShapeType="1"/>
              </p:cNvSpPr>
              <p:nvPr/>
            </p:nvSpPr>
            <p:spPr bwMode="auto">
              <a:xfrm>
                <a:off x="720" y="1417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51" name="Line 136"/>
              <p:cNvSpPr>
                <a:spLocks noChangeShapeType="1"/>
              </p:cNvSpPr>
              <p:nvPr/>
            </p:nvSpPr>
            <p:spPr bwMode="auto">
              <a:xfrm>
                <a:off x="719" y="1976"/>
                <a:ext cx="0" cy="20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17" name="Rectangle 137"/>
            <p:cNvSpPr>
              <a:spLocks noChangeArrowheads="1"/>
            </p:cNvSpPr>
            <p:nvPr/>
          </p:nvSpPr>
          <p:spPr bwMode="auto">
            <a:xfrm>
              <a:off x="1248" y="2688"/>
              <a:ext cx="3456" cy="21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99"/>
                </a:buClr>
                <a:buSzPct val="70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64-bit intermediate</a:t>
              </a:r>
            </a:p>
          </p:txBody>
        </p:sp>
        <p:sp>
          <p:nvSpPr>
            <p:cNvPr id="25618" name="Rectangle 138"/>
            <p:cNvSpPr>
              <a:spLocks noChangeArrowheads="1"/>
            </p:cNvSpPr>
            <p:nvPr/>
          </p:nvSpPr>
          <p:spPr bwMode="auto">
            <a:xfrm>
              <a:off x="1248" y="3504"/>
              <a:ext cx="3456" cy="219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99"/>
                </a:buClr>
                <a:buSzPct val="70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64-bit output</a:t>
              </a:r>
            </a:p>
          </p:txBody>
        </p:sp>
        <p:sp>
          <p:nvSpPr>
            <p:cNvPr id="25619" name="Line 140"/>
            <p:cNvSpPr>
              <a:spLocks noChangeShapeType="1"/>
            </p:cNvSpPr>
            <p:nvPr/>
          </p:nvSpPr>
          <p:spPr bwMode="auto">
            <a:xfrm>
              <a:off x="1536" y="2928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0" name="Line 141"/>
            <p:cNvSpPr>
              <a:spLocks noChangeShapeType="1"/>
            </p:cNvSpPr>
            <p:nvPr/>
          </p:nvSpPr>
          <p:spPr bwMode="auto">
            <a:xfrm flipH="1">
              <a:off x="1536" y="2928"/>
              <a:ext cx="52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1" name="Line 142"/>
            <p:cNvSpPr>
              <a:spLocks noChangeShapeType="1"/>
            </p:cNvSpPr>
            <p:nvPr/>
          </p:nvSpPr>
          <p:spPr bwMode="auto">
            <a:xfrm flipH="1">
              <a:off x="1872" y="2928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147"/>
            <p:cNvSpPr>
              <a:spLocks noChangeShapeType="1"/>
            </p:cNvSpPr>
            <p:nvPr/>
          </p:nvSpPr>
          <p:spPr bwMode="auto">
            <a:xfrm>
              <a:off x="2256" y="2928"/>
              <a:ext cx="14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148"/>
            <p:cNvSpPr>
              <a:spLocks noChangeShapeType="1"/>
            </p:cNvSpPr>
            <p:nvPr/>
          </p:nvSpPr>
          <p:spPr bwMode="auto">
            <a:xfrm flipH="1">
              <a:off x="2592" y="2928"/>
              <a:ext cx="192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4" name="Line 149"/>
            <p:cNvSpPr>
              <a:spLocks noChangeShapeType="1"/>
            </p:cNvSpPr>
            <p:nvPr/>
          </p:nvSpPr>
          <p:spPr bwMode="auto">
            <a:xfrm>
              <a:off x="2688" y="2928"/>
              <a:ext cx="81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5" name="Line 150"/>
            <p:cNvSpPr>
              <a:spLocks noChangeShapeType="1"/>
            </p:cNvSpPr>
            <p:nvPr/>
          </p:nvSpPr>
          <p:spPr bwMode="auto">
            <a:xfrm>
              <a:off x="3120" y="2928"/>
              <a:ext cx="148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6" name="Line 151"/>
            <p:cNvSpPr>
              <a:spLocks noChangeShapeType="1"/>
            </p:cNvSpPr>
            <p:nvPr/>
          </p:nvSpPr>
          <p:spPr bwMode="auto">
            <a:xfrm flipH="1">
              <a:off x="2880" y="2928"/>
              <a:ext cx="158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7" name="Line 152"/>
            <p:cNvSpPr>
              <a:spLocks noChangeShapeType="1"/>
            </p:cNvSpPr>
            <p:nvPr/>
          </p:nvSpPr>
          <p:spPr bwMode="auto">
            <a:xfrm>
              <a:off x="3744" y="2928"/>
              <a:ext cx="24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8" name="Line 153"/>
            <p:cNvSpPr>
              <a:spLocks noChangeShapeType="1"/>
            </p:cNvSpPr>
            <p:nvPr/>
          </p:nvSpPr>
          <p:spPr bwMode="auto">
            <a:xfrm flipH="1">
              <a:off x="768" y="960"/>
              <a:ext cx="62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9" name="Line 154"/>
            <p:cNvSpPr>
              <a:spLocks noChangeShapeType="1"/>
            </p:cNvSpPr>
            <p:nvPr/>
          </p:nvSpPr>
          <p:spPr bwMode="auto">
            <a:xfrm flipH="1">
              <a:off x="1440" y="960"/>
              <a:ext cx="33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0" name="Line 156"/>
            <p:cNvSpPr>
              <a:spLocks noChangeShapeType="1"/>
            </p:cNvSpPr>
            <p:nvPr/>
          </p:nvSpPr>
          <p:spPr bwMode="auto">
            <a:xfrm flipH="1">
              <a:off x="2064" y="96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1" name="Line 157"/>
            <p:cNvSpPr>
              <a:spLocks noChangeShapeType="1"/>
            </p:cNvSpPr>
            <p:nvPr/>
          </p:nvSpPr>
          <p:spPr bwMode="auto">
            <a:xfrm flipH="1">
              <a:off x="2640" y="96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2" name="Line 158"/>
            <p:cNvSpPr>
              <a:spLocks noChangeShapeType="1"/>
            </p:cNvSpPr>
            <p:nvPr/>
          </p:nvSpPr>
          <p:spPr bwMode="auto">
            <a:xfrm>
              <a:off x="3216" y="960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3" name="Line 159"/>
            <p:cNvSpPr>
              <a:spLocks noChangeShapeType="1"/>
            </p:cNvSpPr>
            <p:nvPr/>
          </p:nvSpPr>
          <p:spPr bwMode="auto">
            <a:xfrm>
              <a:off x="3840" y="912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4" name="Line 160"/>
            <p:cNvSpPr>
              <a:spLocks noChangeShapeType="1"/>
            </p:cNvSpPr>
            <p:nvPr/>
          </p:nvSpPr>
          <p:spPr bwMode="auto">
            <a:xfrm>
              <a:off x="4320" y="960"/>
              <a:ext cx="14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5" name="Line 161"/>
            <p:cNvSpPr>
              <a:spLocks noChangeShapeType="1"/>
            </p:cNvSpPr>
            <p:nvPr/>
          </p:nvSpPr>
          <p:spPr bwMode="auto">
            <a:xfrm>
              <a:off x="4560" y="91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6" name="Line 162"/>
            <p:cNvSpPr>
              <a:spLocks noChangeShapeType="1"/>
            </p:cNvSpPr>
            <p:nvPr/>
          </p:nvSpPr>
          <p:spPr bwMode="auto">
            <a:xfrm>
              <a:off x="720" y="2400"/>
              <a:ext cx="67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7" name="Line 163"/>
            <p:cNvSpPr>
              <a:spLocks noChangeShapeType="1"/>
            </p:cNvSpPr>
            <p:nvPr/>
          </p:nvSpPr>
          <p:spPr bwMode="auto">
            <a:xfrm>
              <a:off x="1392" y="2400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8" name="Line 164"/>
            <p:cNvSpPr>
              <a:spLocks noChangeShapeType="1"/>
            </p:cNvSpPr>
            <p:nvPr/>
          </p:nvSpPr>
          <p:spPr bwMode="auto">
            <a:xfrm>
              <a:off x="2016" y="2400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39" name="Line 166"/>
            <p:cNvSpPr>
              <a:spLocks noChangeShapeType="1"/>
            </p:cNvSpPr>
            <p:nvPr/>
          </p:nvSpPr>
          <p:spPr bwMode="auto">
            <a:xfrm>
              <a:off x="2640" y="2400"/>
              <a:ext cx="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0" name="Line 172"/>
            <p:cNvSpPr>
              <a:spLocks noChangeShapeType="1"/>
            </p:cNvSpPr>
            <p:nvPr/>
          </p:nvSpPr>
          <p:spPr bwMode="auto">
            <a:xfrm flipH="1">
              <a:off x="3168" y="2400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1" name="Line 173"/>
            <p:cNvSpPr>
              <a:spLocks noChangeShapeType="1"/>
            </p:cNvSpPr>
            <p:nvPr/>
          </p:nvSpPr>
          <p:spPr bwMode="auto">
            <a:xfrm flipH="1">
              <a:off x="3696" y="2400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2" name="Line 174"/>
            <p:cNvSpPr>
              <a:spLocks noChangeShapeType="1"/>
            </p:cNvSpPr>
            <p:nvPr/>
          </p:nvSpPr>
          <p:spPr bwMode="auto">
            <a:xfrm flipH="1">
              <a:off x="4128" y="2400"/>
              <a:ext cx="384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3" name="Line 175"/>
            <p:cNvSpPr>
              <a:spLocks noChangeShapeType="1"/>
            </p:cNvSpPr>
            <p:nvPr/>
          </p:nvSpPr>
          <p:spPr bwMode="auto">
            <a:xfrm flipH="1">
              <a:off x="4560" y="2400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4" name="Text Box 179"/>
            <p:cNvSpPr txBox="1">
              <a:spLocks noChangeArrowheads="1"/>
            </p:cNvSpPr>
            <p:nvPr/>
          </p:nvSpPr>
          <p:spPr bwMode="auto">
            <a:xfrm>
              <a:off x="1670" y="2747"/>
              <a:ext cx="11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99"/>
                </a:buClr>
                <a:buSzPct val="70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Comic Sans MS" panose="030F0702030302020204" pitchFamily="66" charset="0"/>
              </a:endParaRPr>
            </a:p>
          </p:txBody>
        </p:sp>
        <p:sp>
          <p:nvSpPr>
            <p:cNvPr id="25645" name="Freeform 184"/>
            <p:cNvSpPr>
              <a:spLocks/>
            </p:cNvSpPr>
            <p:nvPr/>
          </p:nvSpPr>
          <p:spPr bwMode="auto">
            <a:xfrm>
              <a:off x="144" y="816"/>
              <a:ext cx="1096" cy="2832"/>
            </a:xfrm>
            <a:custGeom>
              <a:avLst/>
              <a:gdLst>
                <a:gd name="T0" fmla="*/ 1096 w 1096"/>
                <a:gd name="T1" fmla="*/ 2832 h 2832"/>
                <a:gd name="T2" fmla="*/ 232 w 1096"/>
                <a:gd name="T3" fmla="*/ 1872 h 2832"/>
                <a:gd name="T4" fmla="*/ 136 w 1096"/>
                <a:gd name="T5" fmla="*/ 384 h 2832"/>
                <a:gd name="T6" fmla="*/ 1048 w 1096"/>
                <a:gd name="T7" fmla="*/ 0 h 283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96"/>
                <a:gd name="T13" fmla="*/ 0 h 2832"/>
                <a:gd name="T14" fmla="*/ 1096 w 1096"/>
                <a:gd name="T15" fmla="*/ 2832 h 283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96" h="2832">
                  <a:moveTo>
                    <a:pt x="1096" y="2832"/>
                  </a:moveTo>
                  <a:cubicBezTo>
                    <a:pt x="744" y="2556"/>
                    <a:pt x="392" y="2280"/>
                    <a:pt x="232" y="1872"/>
                  </a:cubicBezTo>
                  <a:cubicBezTo>
                    <a:pt x="72" y="1464"/>
                    <a:pt x="0" y="696"/>
                    <a:pt x="136" y="384"/>
                  </a:cubicBezTo>
                  <a:cubicBezTo>
                    <a:pt x="272" y="72"/>
                    <a:pt x="660" y="36"/>
                    <a:pt x="104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46" name="Text Box 185"/>
            <p:cNvSpPr txBox="1">
              <a:spLocks noChangeArrowheads="1"/>
            </p:cNvSpPr>
            <p:nvPr/>
          </p:nvSpPr>
          <p:spPr bwMode="auto">
            <a:xfrm>
              <a:off x="288" y="3312"/>
              <a:ext cx="76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000099"/>
                </a:buClr>
                <a:buSzPct val="70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Comic Sans MS" panose="030F0702030302020204" pitchFamily="66" charset="0"/>
                </a:rPr>
                <a:t>Loop for </a:t>
              </a:r>
              <a:br>
                <a:rPr lang="en-US" altLang="en-US" sz="1600">
                  <a:latin typeface="Comic Sans MS" panose="030F0702030302020204" pitchFamily="66" charset="0"/>
                </a:rPr>
              </a:br>
              <a:r>
                <a:rPr lang="en-US" altLang="en-US" sz="1600">
                  <a:latin typeface="Comic Sans MS" panose="030F0702030302020204" pitchFamily="66" charset="0"/>
                </a:rPr>
                <a:t>n rounds</a:t>
              </a:r>
            </a:p>
          </p:txBody>
        </p:sp>
      </p:grpSp>
      <p:sp>
        <p:nvSpPr>
          <p:cNvPr id="25605" name="Text Box 187"/>
          <p:cNvSpPr txBox="1">
            <a:spLocks noChangeArrowheads="1"/>
          </p:cNvSpPr>
          <p:nvPr/>
        </p:nvSpPr>
        <p:spPr bwMode="auto">
          <a:xfrm>
            <a:off x="8077200" y="4191000"/>
            <a:ext cx="9334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8-bit to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8-bit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>
                <a:latin typeface="Comic Sans MS" panose="030F0702030302020204" pitchFamily="66" charset="0"/>
              </a:rPr>
              <a:t>mapping</a:t>
            </a:r>
          </a:p>
        </p:txBody>
      </p:sp>
      <p:sp>
        <p:nvSpPr>
          <p:cNvPr id="25606" name="Line 188"/>
          <p:cNvSpPr>
            <a:spLocks noChangeShapeType="1"/>
          </p:cNvSpPr>
          <p:nvPr/>
        </p:nvSpPr>
        <p:spPr bwMode="auto">
          <a:xfrm flipH="1" flipV="1">
            <a:off x="8305800" y="3124200"/>
            <a:ext cx="304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Text Box 189"/>
          <p:cNvSpPr txBox="1">
            <a:spLocks noChangeArrowheads="1"/>
          </p:cNvSpPr>
          <p:nvPr/>
        </p:nvSpPr>
        <p:spPr bwMode="auto">
          <a:xfrm>
            <a:off x="7607300" y="0"/>
            <a:ext cx="15367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latin typeface="Comic Sans MS" panose="030F0702030302020204" pitchFamily="66" charset="0"/>
              </a:rPr>
              <a:t>From Kaufman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i="1">
                <a:latin typeface="Comic Sans MS" panose="030F0702030302020204" pitchFamily="66" charset="0"/>
              </a:rPr>
              <a:t>et 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anose="020B0604020202020204" pitchFamily="34" charset="0"/>
              </a:rPr>
              <a:t>Network Security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Symmetric key crypto: DES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1206500"/>
            <a:ext cx="8278812" cy="4648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DES: Data Encryption Standard</a:t>
            </a:r>
            <a:endParaRPr lang="en-US" altLang="en-US" sz="2400" smtClean="0">
              <a:solidFill>
                <a:srgbClr val="C00000"/>
              </a:solidFill>
              <a:ea typeface="ＭＳ Ｐゴシック" panose="020B0600070205080204" pitchFamily="34" charset="-128"/>
            </a:endParaRP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US encryption standard [NIST 1993]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56-bit symmetric key, 64-bit plaintext input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block cipher with cipher block chaining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how secure is DES?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DES Challenge: 56-bit-key-encrypted phrase  decrypted (brute force) in less than a day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no known good analytic attack</a:t>
            </a:r>
          </a:p>
          <a:p>
            <a:r>
              <a:rPr lang="en-US" altLang="en-US" sz="2400" smtClean="0">
                <a:ea typeface="ＭＳ Ｐゴシック" panose="020B0600070205080204" pitchFamily="34" charset="-128"/>
              </a:rPr>
              <a:t>making DES more secure:</a:t>
            </a:r>
          </a:p>
          <a:p>
            <a:pPr lvl="1"/>
            <a:r>
              <a:rPr lang="en-US" altLang="en-US" smtClean="0">
                <a:ea typeface="ＭＳ Ｐゴシック" panose="020B0600070205080204" pitchFamily="34" charset="-128"/>
              </a:rPr>
              <a:t>3DES: encrypt 3 times with 3 different keys</a:t>
            </a:r>
          </a:p>
        </p:txBody>
      </p:sp>
      <p:pic>
        <p:nvPicPr>
          <p:cNvPr id="26629" name="Picture 20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754063"/>
            <a:ext cx="54848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anose="020B0604020202020204" pitchFamily="34" charset="0"/>
              </a:rPr>
              <a:t>Network Security</a:t>
            </a:r>
          </a:p>
        </p:txBody>
      </p:sp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376238" y="2222500"/>
            <a:ext cx="3717925" cy="3046413"/>
          </a:xfrm>
          <a:prstGeom prst="rect">
            <a:avLst/>
          </a:prstGeom>
          <a:solidFill>
            <a:srgbClr val="FFFFFF"/>
          </a:solidFill>
          <a:ln w="1905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latin typeface="Comic Sans MS" panose="030F0702030302020204" pitchFamily="66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title"/>
          </p:nvPr>
        </p:nvSpPr>
        <p:spPr>
          <a:xfrm>
            <a:off x="293688" y="304800"/>
            <a:ext cx="3927475" cy="1143000"/>
          </a:xfrm>
        </p:spPr>
        <p:txBody>
          <a:bodyPr/>
          <a:lstStyle/>
          <a:p>
            <a:pPr>
              <a:lnSpc>
                <a:spcPts val="3700"/>
              </a:lnSpc>
            </a:pPr>
            <a:r>
              <a:rPr lang="en-US" altLang="en-US" sz="3600" smtClean="0">
                <a:ea typeface="ＭＳ Ｐゴシック" panose="020B0600070205080204" pitchFamily="34" charset="-128"/>
              </a:rPr>
              <a:t>Symmetric key </a:t>
            </a:r>
            <a:br>
              <a:rPr lang="en-US" altLang="en-US" sz="3600" smtClean="0">
                <a:ea typeface="ＭＳ Ｐゴシック" panose="020B0600070205080204" pitchFamily="34" charset="-128"/>
              </a:rPr>
            </a:br>
            <a:r>
              <a:rPr lang="en-US" altLang="en-US" sz="3600" smtClean="0">
                <a:ea typeface="ＭＳ Ｐゴシック" panose="020B0600070205080204" pitchFamily="34" charset="-128"/>
              </a:rPr>
              <a:t>crypto: DES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9588" y="2517775"/>
            <a:ext cx="3527425" cy="24844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ea typeface="ＭＳ Ｐゴシック" panose="020B0600070205080204" pitchFamily="34" charset="-128"/>
              </a:rPr>
              <a:t>initial permutation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ea typeface="ＭＳ Ｐゴシック" panose="020B0600070205080204" pitchFamily="34" charset="-128"/>
              </a:rPr>
              <a:t>16 identical 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“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rounds</a:t>
            </a:r>
            <a:r>
              <a:rPr lang="ja-JP" altLang="en-US" sz="2400" smtClean="0">
                <a:ea typeface="ＭＳ Ｐゴシック" panose="020B0600070205080204" pitchFamily="34" charset="-128"/>
              </a:rPr>
              <a:t>”</a:t>
            </a:r>
            <a:r>
              <a:rPr lang="en-US" altLang="ja-JP" sz="2400" smtClean="0">
                <a:ea typeface="ＭＳ Ｐゴシック" panose="020B0600070205080204" pitchFamily="34" charset="-128"/>
              </a:rPr>
              <a:t> of function application, each using different 48 bits of key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400" smtClean="0">
                <a:ea typeface="ＭＳ Ｐゴシック" panose="020B0600070205080204" pitchFamily="34" charset="-128"/>
              </a:rPr>
              <a:t>final permutation</a:t>
            </a: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grpSp>
        <p:nvGrpSpPr>
          <p:cNvPr id="27654" name="Group 5"/>
          <p:cNvGrpSpPr>
            <a:grpSpLocks/>
          </p:cNvGrpSpPr>
          <p:nvPr/>
        </p:nvGrpSpPr>
        <p:grpSpPr bwMode="auto">
          <a:xfrm>
            <a:off x="587375" y="1928813"/>
            <a:ext cx="2176463" cy="523875"/>
            <a:chOff x="384" y="1352"/>
            <a:chExt cx="1371" cy="330"/>
          </a:xfrm>
        </p:grpSpPr>
        <p:sp>
          <p:nvSpPr>
            <p:cNvPr id="27657" name="Rectangle 6"/>
            <p:cNvSpPr>
              <a:spLocks noChangeArrowheads="1"/>
            </p:cNvSpPr>
            <p:nvPr/>
          </p:nvSpPr>
          <p:spPr bwMode="auto">
            <a:xfrm>
              <a:off x="385" y="1356"/>
              <a:ext cx="1370" cy="26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000099"/>
                </a:buClr>
                <a:buSzPct val="70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>
                <a:latin typeface="Comic Sans MS" panose="030F0702030302020204" pitchFamily="66" charset="0"/>
              </a:endParaRPr>
            </a:p>
          </p:txBody>
        </p:sp>
        <p:sp>
          <p:nvSpPr>
            <p:cNvPr id="27658" name="Text Box 7"/>
            <p:cNvSpPr txBox="1">
              <a:spLocks noChangeArrowheads="1"/>
            </p:cNvSpPr>
            <p:nvPr/>
          </p:nvSpPr>
          <p:spPr bwMode="auto">
            <a:xfrm>
              <a:off x="384" y="1352"/>
              <a:ext cx="134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000099"/>
                </a:buClr>
                <a:buSzPct val="70000"/>
                <a:buFont typeface="Wingdings" panose="05000000000000000000" pitchFamily="2" charset="2"/>
                <a:buChar char="v"/>
                <a:defRPr sz="28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000099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i="1">
                  <a:solidFill>
                    <a:srgbClr val="C00000"/>
                  </a:solidFill>
                  <a:cs typeface="Arial" panose="020B0604020202020204" pitchFamily="34" charset="0"/>
                </a:rPr>
                <a:t>DES operation</a:t>
              </a:r>
            </a:p>
          </p:txBody>
        </p:sp>
      </p:grpSp>
      <p:pic>
        <p:nvPicPr>
          <p:cNvPr id="27655" name="Picture 8" descr="07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8" y="282575"/>
            <a:ext cx="4043362" cy="621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24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1327150"/>
            <a:ext cx="285115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anose="020B0604020202020204" pitchFamily="34" charset="0"/>
              </a:rPr>
              <a:t>Network Security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7375" cy="1143000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AES: Advanced Encryption Standard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symmetric-key NIST standard, replacied DES (Nov 2001)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processes data in 128 bit blocks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128, 192, or 256 bit keys</a:t>
            </a:r>
          </a:p>
          <a:p>
            <a:r>
              <a:rPr lang="en-US" altLang="en-US" smtClean="0">
                <a:ea typeface="ＭＳ Ｐゴシック" panose="020B0600070205080204" pitchFamily="34" charset="-128"/>
              </a:rPr>
              <a:t>brute force decryption (try each key) taking 1 sec on DES, takes 149 trillion years for AES</a:t>
            </a:r>
          </a:p>
        </p:txBody>
      </p:sp>
      <p:pic>
        <p:nvPicPr>
          <p:cNvPr id="28677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937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rgbClr val="000099"/>
              </a:buClr>
              <a:buSzPct val="70000"/>
              <a:buFont typeface="Wingdings" panose="05000000000000000000" pitchFamily="2" charset="2"/>
              <a:buChar char="v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smtClean="0">
                <a:latin typeface="Arial" panose="020B0604020202020204" pitchFamily="34" charset="0"/>
              </a:rPr>
              <a:t>Network Security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07375" cy="1143000"/>
          </a:xfrm>
        </p:spPr>
        <p:txBody>
          <a:bodyPr/>
          <a:lstStyle/>
          <a:p>
            <a:r>
              <a:rPr lang="en-US" altLang="en-US" sz="3600" smtClean="0">
                <a:ea typeface="ＭＳ Ｐゴシック" panose="020B0600070205080204" pitchFamily="34" charset="-128"/>
              </a:rPr>
              <a:t>AES: Advanced Encryption Standard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symmetric-key NIST standard,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replacied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DES (Nov 2001)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processes data in 128 bit blocks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128, 192, or 256 bit keys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brute force decryption (try each key) taking 1 sec on DES, takes 149 trillion years for AES</a:t>
            </a:r>
          </a:p>
        </p:txBody>
      </p:sp>
      <p:pic>
        <p:nvPicPr>
          <p:cNvPr id="28677" name="Picture 17" descr="underline_base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993775"/>
            <a:ext cx="68564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020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9727</TotalTime>
  <Words>585</Words>
  <Application>Microsoft Office PowerPoint</Application>
  <PresentationFormat>On-screen Show (4:3)</PresentationFormat>
  <Paragraphs>98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MS PGothic</vt:lpstr>
      <vt:lpstr>Arial</vt:lpstr>
      <vt:lpstr>Comic Sans MS</vt:lpstr>
      <vt:lpstr>Courier New</vt:lpstr>
      <vt:lpstr>Gill Sans MT</vt:lpstr>
      <vt:lpstr>Tahoma</vt:lpstr>
      <vt:lpstr>Times New Roman</vt:lpstr>
      <vt:lpstr>Wingdings</vt:lpstr>
      <vt:lpstr>Default Design</vt:lpstr>
      <vt:lpstr>PowerPoint Presentation</vt:lpstr>
      <vt:lpstr>Simple encryption scheme</vt:lpstr>
      <vt:lpstr>A more sophisticated encryption approach</vt:lpstr>
      <vt:lpstr>Prototype function</vt:lpstr>
      <vt:lpstr>Symmetric key crypto: DES</vt:lpstr>
      <vt:lpstr>Symmetric key  crypto: DES</vt:lpstr>
      <vt:lpstr>AES: Advanced Encryption Standard</vt:lpstr>
      <vt:lpstr>AES: Advanced Encryption Standard</vt:lpstr>
    </vt:vector>
  </TitlesOfParts>
  <Company>Polytechnic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I: Introduction</dc:title>
  <dc:creator>Keith W. Ross</dc:creator>
  <cp:lastModifiedBy>Michael Claudius</cp:lastModifiedBy>
  <cp:revision>338</cp:revision>
  <cp:lastPrinted>2011-11-30T14:38:01Z</cp:lastPrinted>
  <dcterms:created xsi:type="dcterms:W3CDTF">1999-10-08T19:08:27Z</dcterms:created>
  <dcterms:modified xsi:type="dcterms:W3CDTF">2024-08-26T13:23:44Z</dcterms:modified>
</cp:coreProperties>
</file>